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96" r:id="rId3"/>
    <p:sldId id="297" r:id="rId4"/>
    <p:sldId id="298" r:id="rId5"/>
    <p:sldId id="299" r:id="rId6"/>
    <p:sldId id="312" r:id="rId7"/>
    <p:sldId id="313" r:id="rId8"/>
    <p:sldId id="314" r:id="rId9"/>
    <p:sldId id="315" r:id="rId10"/>
    <p:sldId id="309" r:id="rId11"/>
    <p:sldId id="310" r:id="rId12"/>
    <p:sldId id="305" r:id="rId13"/>
    <p:sldId id="308" r:id="rId14"/>
    <p:sldId id="311" r:id="rId15"/>
    <p:sldId id="306" r:id="rId16"/>
    <p:sldId id="307" r:id="rId17"/>
    <p:sldId id="300" r:id="rId18"/>
    <p:sldId id="301" r:id="rId19"/>
    <p:sldId id="302" r:id="rId20"/>
    <p:sldId id="303" r:id="rId21"/>
    <p:sldId id="304" r:id="rId22"/>
    <p:sldId id="267" r:id="rId23"/>
    <p:sldId id="257" r:id="rId24"/>
    <p:sldId id="268" r:id="rId25"/>
    <p:sldId id="269" r:id="rId26"/>
    <p:sldId id="270" r:id="rId27"/>
    <p:sldId id="295" r:id="rId28"/>
    <p:sldId id="258" r:id="rId29"/>
    <p:sldId id="292" r:id="rId30"/>
    <p:sldId id="259" r:id="rId31"/>
    <p:sldId id="293" r:id="rId32"/>
    <p:sldId id="260" r:id="rId33"/>
    <p:sldId id="262" r:id="rId34"/>
    <p:sldId id="261" r:id="rId35"/>
    <p:sldId id="263" r:id="rId36"/>
    <p:sldId id="264" r:id="rId37"/>
    <p:sldId id="294" r:id="rId38"/>
    <p:sldId id="265" r:id="rId39"/>
    <p:sldId id="271" r:id="rId40"/>
    <p:sldId id="272" r:id="rId41"/>
    <p:sldId id="266" r:id="rId42"/>
    <p:sldId id="275" r:id="rId43"/>
    <p:sldId id="274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91" r:id="rId56"/>
    <p:sldId id="287" r:id="rId57"/>
    <p:sldId id="288" r:id="rId58"/>
    <p:sldId id="289" r:id="rId59"/>
    <p:sldId id="290" r:id="rId60"/>
    <p:sldId id="27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5EF3B2-2055-4117-A5FA-5771738B6DE5}">
          <p14:sldIdLst>
            <p14:sldId id="256"/>
            <p14:sldId id="296"/>
            <p14:sldId id="297"/>
            <p14:sldId id="298"/>
            <p14:sldId id="299"/>
            <p14:sldId id="312"/>
            <p14:sldId id="313"/>
            <p14:sldId id="314"/>
            <p14:sldId id="315"/>
            <p14:sldId id="309"/>
            <p14:sldId id="310"/>
            <p14:sldId id="305"/>
            <p14:sldId id="308"/>
            <p14:sldId id="311"/>
            <p14:sldId id="306"/>
            <p14:sldId id="307"/>
            <p14:sldId id="300"/>
            <p14:sldId id="301"/>
            <p14:sldId id="302"/>
            <p14:sldId id="303"/>
            <p14:sldId id="304"/>
            <p14:sldId id="267"/>
            <p14:sldId id="257"/>
            <p14:sldId id="268"/>
            <p14:sldId id="269"/>
            <p14:sldId id="270"/>
            <p14:sldId id="295"/>
            <p14:sldId id="258"/>
            <p14:sldId id="292"/>
            <p14:sldId id="259"/>
            <p14:sldId id="293"/>
            <p14:sldId id="260"/>
            <p14:sldId id="262"/>
            <p14:sldId id="261"/>
            <p14:sldId id="263"/>
            <p14:sldId id="264"/>
            <p14:sldId id="294"/>
            <p14:sldId id="265"/>
            <p14:sldId id="271"/>
            <p14:sldId id="272"/>
            <p14:sldId id="266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1"/>
            <p14:sldId id="287"/>
            <p14:sldId id="288"/>
            <p14:sldId id="289"/>
            <p14:sldId id="29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724" autoAdjust="0"/>
  </p:normalViewPr>
  <p:slideViewPr>
    <p:cSldViewPr snapToGrid="0">
      <p:cViewPr varScale="1">
        <p:scale>
          <a:sx n="89" d="100"/>
          <a:sy n="89" d="100"/>
        </p:scale>
        <p:origin x="41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0D252-879A-402E-B690-3243AB20F63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E0173-5325-4DDE-98BF-79DAD491F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0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63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68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14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E0173-5325-4DDE-98BF-79DAD491F6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313B-48A1-3114-6995-E657186A0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4B67C-6A2E-4A1E-C7A0-7BC7727F8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4DE1-BEFB-3850-6293-9094F249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CCC1B-AAED-51DF-F43C-C68A3645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8A86E-BE3D-A181-B4C7-EA86A8CA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7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4E81-EE53-3EFA-7E37-A2B11D81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BC529-D7C8-18E8-448C-17217403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461B-6D92-7C30-B4FE-46A6DCD7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28F7-315C-B0CE-E1B7-7717FBAD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96B47-E47C-5487-A928-F164908D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FC696-A045-DCE2-9BAD-4A2CC727D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75525-5578-52B7-C6EF-588CBF72D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5B721-B5C1-F541-953B-A4CE1423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CDF63-AD78-496A-5100-C094C16F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457C-2E64-EC35-C24B-849578BF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873D-E85B-E2D8-6855-515F0DCE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8DA3-3671-583F-F007-44481642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F77E-2B43-8A8A-0A5F-F735F93B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58688-A66F-8D66-0141-760D880F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A2C2-061F-2055-2E29-751AFB65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5925-B041-471C-9ABB-5998D9D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C84E0-E876-8C71-2775-431DE76E4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5EF5E-F366-E3BB-A075-8A399052C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ED4B-0767-F81B-E87C-8CC21DE2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B15F-6348-36E1-ABB0-F5FCF6F6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F4FD-3F91-2BBE-CF38-4861746A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A402-3827-A404-1333-440C33E66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7CCD-556C-0D18-B046-FF0E06F97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108AC-B6E5-B165-A5C4-A6C35752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98512-4BE0-7D78-19E8-01145967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7294C-1711-A8F7-B9C2-867CDB52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8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8B1C-86E5-9A3A-5AE7-0C5A0386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F50D-A5E4-56B9-270D-703204DA2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5F196-8309-B601-6654-B30B6DAD4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A67F9-89AD-B3BE-5953-AC43843D9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9E2D2-37CB-5EA0-9C29-B67466A7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B506C-12E0-369D-88D9-EC2F473B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8BAD1-2E20-BD25-859C-5F6223A1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F0BD5-3F21-4E27-9A6B-04C15679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2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17C9-C139-6DEE-0B75-03A704F8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97276-CD10-AF22-03AD-72292EE4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70760-CA1A-49D0-0E85-35D33D2F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50282-4D44-1535-7442-42A6CF2A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4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92406B-AED1-9942-1C43-AD4DAE3E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BD7A8-9B6B-ECC7-5542-DD4149D6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70340-D905-1815-6DCC-A76F84C8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9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561E-7DF2-17C4-FAA3-F454DBA2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82B4-32C4-4552-E1E6-9388F1EDF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AA979-A7A9-13FA-DA2E-BB5F016DB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CD5F9-FC46-DB65-BA14-DED03917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CC19A-680A-257E-931B-4C2466FE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9BF9F-23B8-4B18-CA28-05627335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E01A-EBCE-4089-CB5B-0F0C32FD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C5C5C-8B46-BA4A-67BF-3539A1B6A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A27D0-5F0F-FFAA-0C1C-9A5E627A0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636DD-D0F8-BD67-0130-B994BB46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29BCF-DFFF-FDE8-724B-9652F02A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629AB-97A9-A6CC-516D-8760007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2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57782-9F78-CAB1-EDE8-980DCB09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C74AB-8CB6-4FC4-043D-41FDE574E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DAA66-0831-9303-22D9-6CF52E924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4A45E-9259-4FEA-8D3D-A56ADBB4EFD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7D6E-71D5-11FB-0A7D-9D5E88EF0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2BCD2-FFE2-6BAE-0654-648F404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A8F1F-AD20-4DAF-A842-FFBF0D0C9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2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square.com/article/rs-2733639/v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png"/><Relationship Id="rId7" Type="http://schemas.openxmlformats.org/officeDocument/2006/relationships/image" Target="../media/image4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square.com/article/rs-2733639/v1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square.com/article/rs-2733639/v1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square.com/article/rs-2733639/v1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em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73C44E-343F-1677-6063-4C8B2396C17D}"/>
              </a:ext>
            </a:extLst>
          </p:cNvPr>
          <p:cNvSpPr txBox="1"/>
          <p:nvPr/>
        </p:nvSpPr>
        <p:spPr>
          <a:xfrm>
            <a:off x="1920944" y="2020679"/>
            <a:ext cx="918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Adventures with the Poisson distribution: on simplicity and reproducibility in microbial analyses.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B3DF4-1D82-BE7A-BB09-C76FFF211841}"/>
              </a:ext>
            </a:extLst>
          </p:cNvPr>
          <p:cNvSpPr txBox="1"/>
          <p:nvPr/>
        </p:nvSpPr>
        <p:spPr>
          <a:xfrm>
            <a:off x="4503256" y="3429000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Anthony Fodor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 Charlotte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Bioinformatics and Genomics</a:t>
            </a:r>
          </a:p>
        </p:txBody>
      </p:sp>
    </p:spTree>
    <p:extLst>
      <p:ext uri="{BB962C8B-B14F-4D97-AF65-F5344CB8AC3E}">
        <p14:creationId xmlns:p14="http://schemas.microsoft.com/office/powerpoint/2010/main" val="235106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03EB1-1C7C-6F05-E1BF-8FE93732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81" y="671941"/>
            <a:ext cx="4807011" cy="15305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66EF6-11E4-1EB5-0A85-524877752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885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EAAB19-9995-17A9-A51F-763EE0AA32DD}"/>
              </a:ext>
            </a:extLst>
          </p:cNvPr>
          <p:cNvSpPr txBox="1"/>
          <p:nvPr/>
        </p:nvSpPr>
        <p:spPr>
          <a:xfrm>
            <a:off x="9728076" y="25287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5122" name="Picture 2" descr="Ian Carroll">
            <a:extLst>
              <a:ext uri="{FF2B5EF4-FFF2-40B4-BE49-F238E27FC236}">
                <a16:creationId xmlns:a16="http://schemas.microsoft.com/office/drawing/2014/main" id="{5F51FE65-1877-2CBC-F022-AA8A5D76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79181"/>
            <a:ext cx="2095500" cy="202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3B8476-F245-5E77-AC3B-90A1675769A7}"/>
              </a:ext>
            </a:extLst>
          </p:cNvPr>
          <p:cNvSpPr txBox="1"/>
          <p:nvPr/>
        </p:nvSpPr>
        <p:spPr>
          <a:xfrm>
            <a:off x="10004079" y="5576935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Ian Carroll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FE732-F97F-1339-BB7C-719F951B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20" y="1672711"/>
            <a:ext cx="4928923" cy="4879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59ECD0-1161-E58D-7DB0-E2F919925FF7}"/>
              </a:ext>
            </a:extLst>
          </p:cNvPr>
          <p:cNvSpPr txBox="1"/>
          <p:nvPr/>
        </p:nvSpPr>
        <p:spPr>
          <a:xfrm>
            <a:off x="1593410" y="183056"/>
            <a:ext cx="605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fecal samples retain their signal in a “test-tube</a:t>
            </a:r>
            <a:r>
              <a:rPr lang="en-US"/>
              <a:t>” slurry…</a:t>
            </a:r>
          </a:p>
        </p:txBody>
      </p:sp>
    </p:spTree>
    <p:extLst>
      <p:ext uri="{BB962C8B-B14F-4D97-AF65-F5344CB8AC3E}">
        <p14:creationId xmlns:p14="http://schemas.microsoft.com/office/powerpoint/2010/main" val="208677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7F838AA-CC1E-7976-4998-C202B6F2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885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94F6A-F2F8-5D97-638F-2CBEF5EBB148}"/>
              </a:ext>
            </a:extLst>
          </p:cNvPr>
          <p:cNvSpPr txBox="1"/>
          <p:nvPr/>
        </p:nvSpPr>
        <p:spPr>
          <a:xfrm>
            <a:off x="9728076" y="25287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7" name="Picture 2" descr="Ian Carroll">
            <a:extLst>
              <a:ext uri="{FF2B5EF4-FFF2-40B4-BE49-F238E27FC236}">
                <a16:creationId xmlns:a16="http://schemas.microsoft.com/office/drawing/2014/main" id="{A6F75894-2EFF-1D7E-6CD7-12DA5926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295" y="3179181"/>
            <a:ext cx="2095500" cy="202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76598-944D-2540-D115-36A8236D0826}"/>
              </a:ext>
            </a:extLst>
          </p:cNvPr>
          <p:cNvSpPr txBox="1"/>
          <p:nvPr/>
        </p:nvSpPr>
        <p:spPr>
          <a:xfrm>
            <a:off x="10004079" y="5576935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Ian Carroll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4A155D-F5CA-6B1F-FE4D-1AB31EA04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294" y="615636"/>
            <a:ext cx="6418749" cy="5875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F47299-06DD-0548-5972-015029E37D63}"/>
              </a:ext>
            </a:extLst>
          </p:cNvPr>
          <p:cNvSpPr txBox="1"/>
          <p:nvPr/>
        </p:nvSpPr>
        <p:spPr>
          <a:xfrm>
            <a:off x="1348970" y="99588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between human and mouse gut, there is essentially no correlation</a:t>
            </a:r>
          </a:p>
        </p:txBody>
      </p:sp>
    </p:spTree>
    <p:extLst>
      <p:ext uri="{BB962C8B-B14F-4D97-AF65-F5344CB8AC3E}">
        <p14:creationId xmlns:p14="http://schemas.microsoft.com/office/powerpoint/2010/main" val="14276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h Moss | Fodor Lab | UNC Charlotte">
            <a:extLst>
              <a:ext uri="{FF2B5EF4-FFF2-40B4-BE49-F238E27FC236}">
                <a16:creationId xmlns:a16="http://schemas.microsoft.com/office/drawing/2014/main" id="{63108191-E027-B354-DA39-3FA4369D9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918" y="162016"/>
            <a:ext cx="1507169" cy="14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3D942-F763-C772-DC53-AB7FBF8247FA}"/>
              </a:ext>
            </a:extLst>
          </p:cNvPr>
          <p:cNvSpPr txBox="1"/>
          <p:nvPr/>
        </p:nvSpPr>
        <p:spPr>
          <a:xfrm>
            <a:off x="9809826" y="1651246"/>
            <a:ext cx="180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Anh Moss</a:t>
            </a:r>
          </a:p>
        </p:txBody>
      </p:sp>
      <p:pic>
        <p:nvPicPr>
          <p:cNvPr id="4100" name="Picture 4" descr="Simon Gray">
            <a:extLst>
              <a:ext uri="{FF2B5EF4-FFF2-40B4-BE49-F238E27FC236}">
                <a16:creationId xmlns:a16="http://schemas.microsoft.com/office/drawing/2014/main" id="{A2063966-3901-BA71-8790-3E25B4C4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26" y="2203881"/>
            <a:ext cx="1330189" cy="186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2B0F7-011E-AB23-E4C1-C02E381B0BA2}"/>
              </a:ext>
            </a:extLst>
          </p:cNvPr>
          <p:cNvSpPr txBox="1"/>
          <p:nvPr/>
        </p:nvSpPr>
        <p:spPr>
          <a:xfrm>
            <a:off x="9829061" y="4117876"/>
            <a:ext cx="180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 Gray</a:t>
            </a:r>
          </a:p>
        </p:txBody>
      </p:sp>
      <p:pic>
        <p:nvPicPr>
          <p:cNvPr id="4102" name="Picture 6" descr="Headshot of Balfour Sartor">
            <a:extLst>
              <a:ext uri="{FF2B5EF4-FFF2-40B4-BE49-F238E27FC236}">
                <a16:creationId xmlns:a16="http://schemas.microsoft.com/office/drawing/2014/main" id="{86BDD0AA-5217-B52A-A6E5-020CB0AC2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26" y="4639322"/>
            <a:ext cx="1610557" cy="16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A95C7E-3142-32B9-79E3-608C37DD90FC}"/>
              </a:ext>
            </a:extLst>
          </p:cNvPr>
          <p:cNvSpPr txBox="1"/>
          <p:nvPr/>
        </p:nvSpPr>
        <p:spPr>
          <a:xfrm>
            <a:off x="9829061" y="636327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R. Balfour Sartor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ADDC-9C3C-0ABC-8A45-ABCAFC6E7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22" y="975133"/>
            <a:ext cx="8196970" cy="4366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36BAB-3C2E-C922-A068-1A3F7DA23EBB}"/>
              </a:ext>
            </a:extLst>
          </p:cNvPr>
          <p:cNvSpPr txBox="1"/>
          <p:nvPr/>
        </p:nvSpPr>
        <p:spPr>
          <a:xfrm>
            <a:off x="1149790" y="353086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consequences of human to mouse variability for phenotype?</a:t>
            </a:r>
          </a:p>
        </p:txBody>
      </p:sp>
    </p:spTree>
    <p:extLst>
      <p:ext uri="{BB962C8B-B14F-4D97-AF65-F5344CB8AC3E}">
        <p14:creationId xmlns:p14="http://schemas.microsoft.com/office/powerpoint/2010/main" val="331822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4C5FC1-8940-AD57-3F9C-7A4DD596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069"/>
            <a:ext cx="12192000" cy="4621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EFE55-F3D3-3433-87C9-E7817A81C4CD}"/>
              </a:ext>
            </a:extLst>
          </p:cNvPr>
          <p:cNvSpPr txBox="1"/>
          <p:nvPr/>
        </p:nvSpPr>
        <p:spPr>
          <a:xfrm>
            <a:off x="1225118" y="310718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Mouse to mouse transfer maintains an inflammation phenotype but with lower variance</a:t>
            </a:r>
          </a:p>
        </p:txBody>
      </p:sp>
    </p:spTree>
    <p:extLst>
      <p:ext uri="{BB962C8B-B14F-4D97-AF65-F5344CB8AC3E}">
        <p14:creationId xmlns:p14="http://schemas.microsoft.com/office/powerpoint/2010/main" val="86443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055F2-AA6B-9EBE-87A0-2F062DC3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61" y="466348"/>
            <a:ext cx="9364513" cy="6391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E2AE9B-92EA-4388-D3B9-3E6F62320482}"/>
              </a:ext>
            </a:extLst>
          </p:cNvPr>
          <p:cNvSpPr txBox="1"/>
          <p:nvPr/>
        </p:nvSpPr>
        <p:spPr>
          <a:xfrm>
            <a:off x="1134461" y="48867"/>
            <a:ext cx="876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Mouse to mouse transfer maintains the microbial community through serial transfers</a:t>
            </a:r>
          </a:p>
        </p:txBody>
      </p:sp>
    </p:spTree>
    <p:extLst>
      <p:ext uri="{BB962C8B-B14F-4D97-AF65-F5344CB8AC3E}">
        <p14:creationId xmlns:p14="http://schemas.microsoft.com/office/powerpoint/2010/main" val="122076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906EE9-0D15-6172-DC27-C0D60AA60A08}"/>
              </a:ext>
            </a:extLst>
          </p:cNvPr>
          <p:cNvSpPr txBox="1"/>
          <p:nvPr/>
        </p:nvSpPr>
        <p:spPr>
          <a:xfrm>
            <a:off x="497149" y="26633"/>
            <a:ext cx="950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(p-value vs. p-value) plots also allow us to compare different informatics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B97A1-7611-781D-8954-E51C31A3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480677"/>
            <a:ext cx="6631620" cy="1403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91186-B02E-5156-61B8-1B19143B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5" y="1823915"/>
            <a:ext cx="8641544" cy="501118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1EDC85E-E1A0-4669-6E0F-B24FD788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955" y="922488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3F5CA4-22A2-8379-CD9C-34E20AA6EE2D}"/>
              </a:ext>
            </a:extLst>
          </p:cNvPr>
          <p:cNvSpPr txBox="1"/>
          <p:nvPr/>
        </p:nvSpPr>
        <p:spPr>
          <a:xfrm>
            <a:off x="10044854" y="302774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  <p:pic>
        <p:nvPicPr>
          <p:cNvPr id="3074" name="Picture 2" descr="Image of Roshonda Jones">
            <a:extLst>
              <a:ext uri="{FF2B5EF4-FFF2-40B4-BE49-F238E27FC236}">
                <a16:creationId xmlns:a16="http://schemas.microsoft.com/office/drawing/2014/main" id="{83034444-87D4-914E-3575-E116EA347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91" y="3647335"/>
            <a:ext cx="1848960" cy="27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698DA-EE7D-81D6-B1BB-296529588BFB}"/>
              </a:ext>
            </a:extLst>
          </p:cNvPr>
          <p:cNvSpPr txBox="1"/>
          <p:nvPr/>
        </p:nvSpPr>
        <p:spPr>
          <a:xfrm>
            <a:off x="10044854" y="6462035"/>
            <a:ext cx="167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Roshanda</a:t>
            </a:r>
            <a:r>
              <a:rPr lang="en-US" dirty="0"/>
              <a:t> Jones</a:t>
            </a:r>
          </a:p>
        </p:txBody>
      </p:sp>
    </p:spTree>
    <p:extLst>
      <p:ext uri="{BB962C8B-B14F-4D97-AF65-F5344CB8AC3E}">
        <p14:creationId xmlns:p14="http://schemas.microsoft.com/office/powerpoint/2010/main" val="2407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A312AF-46C6-B1D1-9966-5A79A6F0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868"/>
            <a:ext cx="5435175" cy="5107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AA49E-C5FD-A600-A136-29448D46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947" y="859490"/>
            <a:ext cx="5267746" cy="5246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CD7E6-9204-1945-E3A4-EC4E4FD712E2}"/>
              </a:ext>
            </a:extLst>
          </p:cNvPr>
          <p:cNvSpPr txBox="1"/>
          <p:nvPr/>
        </p:nvSpPr>
        <p:spPr>
          <a:xfrm>
            <a:off x="861134" y="26633"/>
            <a:ext cx="950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(p-value vs. p-value) plots also allow us to compare different informatics pipelines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see that DeSeq2 is very similar to the t-test (with reduced variance)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39C79-D409-AC4D-EB12-89008EE8642C}"/>
              </a:ext>
            </a:extLst>
          </p:cNvPr>
          <p:cNvSpPr txBox="1"/>
          <p:nvPr/>
        </p:nvSpPr>
        <p:spPr>
          <a:xfrm>
            <a:off x="10775802" y="2276431"/>
            <a:ext cx="9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 Zeng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C86A0-A5ED-3C6A-5793-374A648FFE9F}"/>
              </a:ext>
            </a:extLst>
          </p:cNvPr>
          <p:cNvSpPr txBox="1"/>
          <p:nvPr/>
        </p:nvSpPr>
        <p:spPr>
          <a:xfrm>
            <a:off x="4580878" y="6292719"/>
            <a:ext cx="681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Re-calculate t-test artificially lowering the variance through resampling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6794DF-3ED3-9F50-EC8D-0F80F81F20CC}"/>
              </a:ext>
            </a:extLst>
          </p:cNvPr>
          <p:cNvCxnSpPr/>
          <p:nvPr/>
        </p:nvCxnSpPr>
        <p:spPr>
          <a:xfrm flipV="1">
            <a:off x="6096000" y="5886839"/>
            <a:ext cx="322555" cy="28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12A4B8C-E69B-3C6A-4433-0E9B7C08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530" y="719828"/>
            <a:ext cx="1377771" cy="14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9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13B831-ABEA-DFA2-5B41-48D4458A8FDD}"/>
              </a:ext>
            </a:extLst>
          </p:cNvPr>
          <p:cNvSpPr txBox="1"/>
          <p:nvPr/>
        </p:nvSpPr>
        <p:spPr>
          <a:xfrm>
            <a:off x="630315" y="257452"/>
            <a:ext cx="104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numerous normalization choices (within and across studies) that we face in our pipelines..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43E36-78A1-AC0D-898B-F80AE7A2F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25" y="823403"/>
            <a:ext cx="6663542" cy="5133513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9B7DF5D-80D3-3E4B-C4E2-93A77C115E2B}"/>
              </a:ext>
            </a:extLst>
          </p:cNvPr>
          <p:cNvSpPr txBox="1"/>
          <p:nvPr/>
        </p:nvSpPr>
        <p:spPr>
          <a:xfrm>
            <a:off x="6442349" y="623121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507040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EE66DAF2-2513-523A-7CDD-39F514A6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19" y="369332"/>
            <a:ext cx="10921617" cy="5676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E5772-E2A3-234D-EA97-D315DBEF008F}"/>
              </a:ext>
            </a:extLst>
          </p:cNvPr>
          <p:cNvSpPr txBox="1"/>
          <p:nvPr/>
        </p:nvSpPr>
        <p:spPr>
          <a:xfrm>
            <a:off x="148836" y="0"/>
            <a:ext cx="1133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normalization choices matter less than you might think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EB27A-30DC-1516-397B-C151E41A9CC2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369D9-422E-2E7E-2377-2EC08101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75" y="5563921"/>
            <a:ext cx="1166118" cy="11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4A257-6CF5-A3AC-451C-CB6B6F4B095F}"/>
              </a:ext>
            </a:extLst>
          </p:cNvPr>
          <p:cNvSpPr txBox="1"/>
          <p:nvPr/>
        </p:nvSpPr>
        <p:spPr>
          <a:xfrm>
            <a:off x="4385568" y="5788241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</a:t>
            </a:r>
            <a:r>
              <a:rPr lang="en-US" dirty="0" err="1"/>
              <a:t>Yerke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82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D93C09-FE1E-1057-B585-8F17154F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6" y="2239624"/>
            <a:ext cx="6048375" cy="375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7E09EC-CB2E-3EE0-2D6B-A777ADBD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0" y="721081"/>
            <a:ext cx="6096000" cy="170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E5DFA-53BB-062A-33A7-1BEC83BD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905" y="728338"/>
            <a:ext cx="5269330" cy="224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2FA0F-E281-F81B-850D-FE0D5B803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904" y="3105041"/>
            <a:ext cx="5269331" cy="913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DCB416-28FF-591F-F92A-946B9EB532E5}"/>
              </a:ext>
            </a:extLst>
          </p:cNvPr>
          <p:cNvSpPr txBox="1"/>
          <p:nvPr/>
        </p:nvSpPr>
        <p:spPr>
          <a:xfrm>
            <a:off x="1020932" y="292963"/>
            <a:ext cx="774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study ran different normalization schemes over 65 metadata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E061D1-FE73-1087-3289-E0FA5BAC467B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CDDFA8-B057-AE83-35E6-C51AB5327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85" y="4304080"/>
            <a:ext cx="1166118" cy="11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8E210-5890-E340-3A3E-C16F24E72003}"/>
              </a:ext>
            </a:extLst>
          </p:cNvPr>
          <p:cNvSpPr txBox="1"/>
          <p:nvPr/>
        </p:nvSpPr>
        <p:spPr>
          <a:xfrm>
            <a:off x="10074348" y="5571220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</a:t>
            </a:r>
            <a:r>
              <a:rPr lang="en-US" dirty="0" err="1"/>
              <a:t>Yerke</a:t>
            </a:r>
            <a:endParaRPr lang="en-US" dirty="0"/>
          </a:p>
        </p:txBody>
      </p:sp>
      <p:pic>
        <p:nvPicPr>
          <p:cNvPr id="2050" name="Picture 2" descr="Profile photo of Daisy B.">
            <a:extLst>
              <a:ext uri="{FF2B5EF4-FFF2-40B4-BE49-F238E27FC236}">
                <a16:creationId xmlns:a16="http://schemas.microsoft.com/office/drawing/2014/main" id="{FCA73DAE-DD68-5C80-D4C3-765650E0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581" y="4304080"/>
            <a:ext cx="1166118" cy="11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E2A17-AD9A-BACD-5635-D420FD00997A}"/>
              </a:ext>
            </a:extLst>
          </p:cNvPr>
          <p:cNvSpPr txBox="1"/>
          <p:nvPr/>
        </p:nvSpPr>
        <p:spPr>
          <a:xfrm>
            <a:off x="7730581" y="5571220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Daisy </a:t>
            </a:r>
            <a:r>
              <a:rPr lang="en-US" dirty="0" err="1"/>
              <a:t>Brumit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21B993-870A-3BB4-C2C6-883ABD76277E}"/>
              </a:ext>
            </a:extLst>
          </p:cNvPr>
          <p:cNvSpPr txBox="1"/>
          <p:nvPr/>
        </p:nvSpPr>
        <p:spPr>
          <a:xfrm>
            <a:off x="470902" y="443883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interpretation of metagenomics experiments in complicated…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FB4BB-29F0-168B-BA9E-CEFC63AC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41" y="1129532"/>
            <a:ext cx="6429375" cy="94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EA51C-8114-A3BA-A424-BCAB376F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3" y="2388824"/>
            <a:ext cx="7934325" cy="2238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B1462-65AA-1802-C104-2225D04E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17" y="717326"/>
            <a:ext cx="3864250" cy="4403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D314F4-DE21-22BF-049C-928A50DDE134}"/>
              </a:ext>
            </a:extLst>
          </p:cNvPr>
          <p:cNvSpPr txBox="1"/>
          <p:nvPr/>
        </p:nvSpPr>
        <p:spPr>
          <a:xfrm>
            <a:off x="4218695" y="5437220"/>
            <a:ext cx="8499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https://www.nytimes.com/2023/08/25/health/cancer-microbes-debate.html</a:t>
            </a:r>
          </a:p>
        </p:txBody>
      </p:sp>
    </p:spTree>
    <p:extLst>
      <p:ext uri="{BB962C8B-B14F-4D97-AF65-F5344CB8AC3E}">
        <p14:creationId xmlns:p14="http://schemas.microsoft.com/office/powerpoint/2010/main" val="121059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0AADB9-403D-7B37-5276-50B8EFA9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9550"/>
            <a:ext cx="11563350" cy="643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A5BAE-3851-6094-E4BE-86A0A08AFC68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7D2AC-5953-8048-DF7E-B74584449627}"/>
              </a:ext>
            </a:extLst>
          </p:cNvPr>
          <p:cNvSpPr txBox="1"/>
          <p:nvPr/>
        </p:nvSpPr>
        <p:spPr>
          <a:xfrm>
            <a:off x="1420427" y="22237"/>
            <a:ext cx="94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Algorithms that use “naïve” proportions have a slight edge as a Random Forest input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418661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C6E19-2D2C-B774-A882-A664E415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61937"/>
            <a:ext cx="11163300" cy="633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8FC9E-4415-4BD6-A36B-A4AEE11F9BDA}"/>
              </a:ext>
            </a:extLst>
          </p:cNvPr>
          <p:cNvSpPr txBox="1"/>
          <p:nvPr/>
        </p:nvSpPr>
        <p:spPr>
          <a:xfrm>
            <a:off x="6216588" y="611404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https://www.researchsquare.com/article/rs-2733639/v1</a:t>
            </a:r>
            <a:endParaRPr lang="en-US" dirty="0"/>
          </a:p>
          <a:p>
            <a:r>
              <a:rPr lang="en-US" dirty="0"/>
              <a:t>(and in revision microbiome)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FB854-5DD9-B95E-822F-899E1E3FCEAA}"/>
              </a:ext>
            </a:extLst>
          </p:cNvPr>
          <p:cNvSpPr txBox="1"/>
          <p:nvPr/>
        </p:nvSpPr>
        <p:spPr>
          <a:xfrm>
            <a:off x="1535837" y="182037"/>
            <a:ext cx="94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Algorithms that use “naïve” proportions have a slight edge as a Random Forest input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95491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36A17-CF5B-23C7-6E58-F55DB1A607AA}"/>
              </a:ext>
            </a:extLst>
          </p:cNvPr>
          <p:cNvSpPr txBox="1"/>
          <p:nvPr/>
        </p:nvSpPr>
        <p:spPr>
          <a:xfrm>
            <a:off x="1339911" y="1267489"/>
            <a:ext cx="76482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measure and think about richness?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we distinguish rare mis-classifications from low abundance taxa?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“everything everywhere”?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889EF-9565-A8D8-45C6-313B707C9D85}"/>
              </a:ext>
            </a:extLst>
          </p:cNvPr>
          <p:cNvSpPr txBox="1"/>
          <p:nvPr/>
        </p:nvSpPr>
        <p:spPr>
          <a:xfrm>
            <a:off x="869133" y="3476537"/>
            <a:ext cx="10447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common problem in bioinformatics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ASV (sequence variant) in a 16S sequence dataset.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detect a taxa as being present in a metagenomic WGS sequence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What is the probability that that sequence variant is really there “biologically”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and does not reflect sequencing (or some other kind of) error</a:t>
            </a:r>
          </a:p>
        </p:txBody>
      </p:sp>
    </p:spTree>
    <p:extLst>
      <p:ext uri="{BB962C8B-B14F-4D97-AF65-F5344CB8AC3E}">
        <p14:creationId xmlns:p14="http://schemas.microsoft.com/office/powerpoint/2010/main" val="10074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EA8A0-DD77-2B4E-95A1-201ADCA67CB5}"/>
              </a:ext>
            </a:extLst>
          </p:cNvPr>
          <p:cNvSpPr txBox="1"/>
          <p:nvPr/>
        </p:nvSpPr>
        <p:spPr>
          <a:xfrm>
            <a:off x="613393" y="217466"/>
            <a:ext cx="1099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46C11-F3EB-4157-76F7-9504CD608203}"/>
              </a:ext>
            </a:extLst>
          </p:cNvPr>
          <p:cNvSpPr txBox="1"/>
          <p:nvPr/>
        </p:nvSpPr>
        <p:spPr>
          <a:xfrm>
            <a:off x="733334" y="1077364"/>
            <a:ext cx="102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tends to produce very sparse spreadsheets with a few dominant taxa and lots of zeros…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C163A-F6A9-E188-5858-A72E56E8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3" y="1700630"/>
            <a:ext cx="11029437" cy="3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6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318E75-AADC-17B7-5299-835E160E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" y="1100060"/>
            <a:ext cx="3983456" cy="12518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D8FA3-5026-EF3E-44E2-6222A599D586}"/>
              </a:ext>
            </a:extLst>
          </p:cNvPr>
          <p:cNvCxnSpPr>
            <a:cxnSpLocks/>
          </p:cNvCxnSpPr>
          <p:nvPr/>
        </p:nvCxnSpPr>
        <p:spPr>
          <a:xfrm>
            <a:off x="3982175" y="169834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1A872-DD32-9292-B500-08828A9E4D2A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4D0FB-BA6B-B8A2-2DA8-C6899513CDD0}"/>
              </a:ext>
            </a:extLst>
          </p:cNvPr>
          <p:cNvSpPr/>
          <p:nvPr/>
        </p:nvSpPr>
        <p:spPr>
          <a:xfrm>
            <a:off x="7705898" y="6288578"/>
            <a:ext cx="2763982" cy="473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74900D-557E-028A-FCB4-F8A61E40284F}"/>
              </a:ext>
            </a:extLst>
          </p:cNvPr>
          <p:cNvGrpSpPr/>
          <p:nvPr/>
        </p:nvGrpSpPr>
        <p:grpSpPr>
          <a:xfrm>
            <a:off x="5175672" y="606394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16744E-128C-5493-31DB-A53BE6BB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9209A-C6E1-5EC5-0988-EA55E48567AF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B80E39-2732-D76D-DF1E-F7750B3DEE6B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CD7986-B232-13B6-EAC0-BA371CCD8289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FA14B4-E68F-A728-1DCB-188DFC1A4FF0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04DF3D-F655-93B3-B940-B614FD252EF5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36FE3D-D01C-0F27-F211-5CF254C4812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740002-BE82-03EE-4F9A-23E7BCE1524B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A6B530-1777-671B-0F03-7BADD0C9F76C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F58F-6791-0520-7D74-EC0ABCEDCC96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A3F2CF-6F43-60DA-92D9-5B765A241A2C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0F7B3D-18EA-F194-ECD9-5EB8EDAA679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03EDEA-395B-89FB-6349-301523BE7F69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30F0E0-0D31-C495-F229-79B96A702A3F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60FF0E-56AB-6747-87E4-1032804DA25B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CDCEAA-D92B-E1B5-4A11-7685BA4B6950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A9B7595-3823-7BCC-CA63-EEE4CD7976A0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CDAE8-336D-100F-5277-1591C02CEC13}"/>
              </a:ext>
            </a:extLst>
          </p:cNvPr>
          <p:cNvSpPr txBox="1"/>
          <p:nvPr/>
        </p:nvSpPr>
        <p:spPr>
          <a:xfrm>
            <a:off x="718266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70132-F867-D141-8B69-963637AD194F}"/>
              </a:ext>
            </a:extLst>
          </p:cNvPr>
          <p:cNvSpPr txBox="1"/>
          <p:nvPr/>
        </p:nvSpPr>
        <p:spPr>
          <a:xfrm>
            <a:off x="932873" y="221674"/>
            <a:ext cx="527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Kraken gives us a much less sparse view of the world…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690B4-A0ED-8BA1-470E-9F69EA04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70" y="711031"/>
            <a:ext cx="6544893" cy="5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9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1622A-6F76-51BF-0F1B-2548F80E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7" y="800030"/>
            <a:ext cx="3983456" cy="1251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C3AAE-D96F-7B7C-99D5-6D2E0BC680B0}"/>
              </a:ext>
            </a:extLst>
          </p:cNvPr>
          <p:cNvSpPr txBox="1"/>
          <p:nvPr/>
        </p:nvSpPr>
        <p:spPr>
          <a:xfrm>
            <a:off x="1584353" y="51213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view prevalence and richness is very algorithm and method dependent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95725-7F0C-D9D8-B3E9-C3A6DC75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10" y="3199798"/>
            <a:ext cx="3295202" cy="29224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1F1FF19-DDC5-A222-58C6-A610F2CF564B}"/>
              </a:ext>
            </a:extLst>
          </p:cNvPr>
          <p:cNvGrpSpPr/>
          <p:nvPr/>
        </p:nvGrpSpPr>
        <p:grpSpPr>
          <a:xfrm>
            <a:off x="958825" y="620533"/>
            <a:ext cx="10739247" cy="6074376"/>
            <a:chOff x="950513" y="620533"/>
            <a:chExt cx="10739247" cy="60743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D48DF5-DF86-F305-55B7-B31F0A74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DCE72F-B847-6C2C-2D28-4CC5D2801072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8A6EE-5BE5-7DCA-01E9-5D22B1FCD502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30F048-EEC4-CB03-3A6B-D312A6179AE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72B5B6-AC13-FC49-C8DB-6E9AF9502AB6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F08DAF-7C42-6E63-98AA-6F19F0899E20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D9F8E4-01CA-5B1F-2608-AE3E9F7C1375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87155F-9AB0-20A1-4A70-DE47B0B499B7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E171B5-235F-0B64-37F6-0BA57F53284E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F904B9-7F2E-05AF-28FE-778EE3DA72E8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8B73A8-1816-521E-7128-5AC59238F327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873C68-4C40-9B79-AAE8-212D8DE4157E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7E3993-2D9B-2419-EE20-812F9B3C5C4A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28B7B2-3052-5224-7266-9CB358C72F48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400C59-12AA-4AF1-EBB7-CF9BB4F484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E0FE0D-5503-EC0F-A7D8-2F19E4815CF2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CFAF3-1A61-BF36-5388-FC31133032FA}"/>
                </a:ext>
              </a:extLst>
            </p:cNvPr>
            <p:cNvSpPr txBox="1"/>
            <p:nvPr/>
          </p:nvSpPr>
          <p:spPr>
            <a:xfrm>
              <a:off x="950513" y="617168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87A7F33B-0EB3-35A9-4EBC-370027C48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037549"/>
              </p:ext>
            </p:extLst>
          </p:nvPr>
        </p:nvGraphicFramePr>
        <p:xfrm>
          <a:off x="6192838" y="1033463"/>
          <a:ext cx="5287962" cy="482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87320" imgH="5650200" progId="PBrush">
                  <p:embed/>
                </p:oleObj>
              </mc:Choice>
              <mc:Fallback>
                <p:oleObj name="Bitmap Image" r:id="rId6" imgW="6187320" imgH="5650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2838" y="1033463"/>
                        <a:ext cx="5287962" cy="482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918B32E1-6291-5918-DD45-0D6FF314A905}"/>
              </a:ext>
            </a:extLst>
          </p:cNvPr>
          <p:cNvSpPr/>
          <p:nvPr/>
        </p:nvSpPr>
        <p:spPr>
          <a:xfrm>
            <a:off x="7838902" y="6278215"/>
            <a:ext cx="207752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D9ACDC-A921-BC7A-D8A5-8C3D8ADE2821}"/>
              </a:ext>
            </a:extLst>
          </p:cNvPr>
          <p:cNvSpPr txBox="1"/>
          <p:nvPr/>
        </p:nvSpPr>
        <p:spPr>
          <a:xfrm>
            <a:off x="7229790" y="6134048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E0A01-BEB2-3A59-1C8F-ABC3D47C8E8A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632414-C966-ADEA-ABAF-694522D86C6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9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3AA04-6F1D-FC99-F11E-4203C90100DA}"/>
              </a:ext>
            </a:extLst>
          </p:cNvPr>
          <p:cNvSpPr txBox="1"/>
          <p:nvPr/>
        </p:nvSpPr>
        <p:spPr>
          <a:xfrm>
            <a:off x="1692995" y="217284"/>
            <a:ext cx="664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seek a null model that is unlikely to be explained by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8CBD5-6694-D99A-8602-056A30BB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6" y="800030"/>
            <a:ext cx="3983456" cy="1251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39212-995C-992A-0E07-59563936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3" y="3159244"/>
            <a:ext cx="3295202" cy="29224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E30039-877E-C21A-FEDE-E8FBA58CF43B}"/>
              </a:ext>
            </a:extLst>
          </p:cNvPr>
          <p:cNvGrpSpPr/>
          <p:nvPr/>
        </p:nvGrpSpPr>
        <p:grpSpPr>
          <a:xfrm>
            <a:off x="5175672" y="620533"/>
            <a:ext cx="6514088" cy="5857592"/>
            <a:chOff x="5175672" y="620533"/>
            <a:chExt cx="6514088" cy="585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F2B42B-A656-9AEC-4E7C-3FEAAA19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175A5E-D08A-3BD7-C3BA-8E24F989917B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CD8785-5E3D-678E-E622-FC5F121397D0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041E1E-2510-44EF-F484-4E6798924A7B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462C79-E67A-4071-A198-EC9DE91A7D4E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127D8-02E4-788F-BAD8-1F7D15677248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65B753-C5A1-066D-C92D-589372EB3ACC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C7C86-6FAE-950B-CB58-FE82B8F7F76F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0A0CF9-BBE5-CE9F-9924-ACEC1EAE648A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4DB1A3-C206-AD31-5068-85537F380DC9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2C9392-220A-164C-5E1A-8621823C46E6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0E2F6C-6A15-66E3-4508-6B153C03E5E3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6644F5-4B6B-ED59-A65C-9891B24BB243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25CC58-60BE-F6A1-FACF-4DCCB2A0682D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A5E858-F41E-977A-36BC-D2F7FC1677D8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60119-F8FC-39A5-FA8F-4F2ACC697F58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B59D9-4303-D6E5-E84B-2F11494E5FC7}"/>
              </a:ext>
            </a:extLst>
          </p:cNvPr>
          <p:cNvSpPr/>
          <p:nvPr/>
        </p:nvSpPr>
        <p:spPr>
          <a:xfrm>
            <a:off x="7768260" y="6332054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589C5-9304-3C0A-4FB1-7DBDE5DFE54D}"/>
              </a:ext>
            </a:extLst>
          </p:cNvPr>
          <p:cNvSpPr txBox="1"/>
          <p:nvPr/>
        </p:nvSpPr>
        <p:spPr>
          <a:xfrm>
            <a:off x="7229790" y="6143474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05EE2A-AA52-B047-4180-37201060284C}"/>
              </a:ext>
            </a:extLst>
          </p:cNvPr>
          <p:cNvSpPr/>
          <p:nvPr/>
        </p:nvSpPr>
        <p:spPr>
          <a:xfrm>
            <a:off x="6212229" y="980613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3A79349-C72A-2988-8D47-F7AEA06923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401899"/>
              </p:ext>
            </p:extLst>
          </p:nvPr>
        </p:nvGraphicFramePr>
        <p:xfrm>
          <a:off x="6194897" y="1063059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252120" imgH="5749200" progId="PBrush">
                  <p:embed/>
                </p:oleObj>
              </mc:Choice>
              <mc:Fallback>
                <p:oleObj name="Bitmap Image" r:id="rId6" imgW="6252120" imgH="57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4897" y="1063059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A7CFED-093C-CD6B-C1C7-25E3515FB455}"/>
              </a:ext>
            </a:extLst>
          </p:cNvPr>
          <p:cNvCxnSpPr>
            <a:cxnSpLocks/>
          </p:cNvCxnSpPr>
          <p:nvPr/>
        </p:nvCxnSpPr>
        <p:spPr>
          <a:xfrm>
            <a:off x="4799893" y="1398316"/>
            <a:ext cx="1296107" cy="215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14621B-8D26-C548-51C6-DE68FE65F404}"/>
              </a:ext>
            </a:extLst>
          </p:cNvPr>
          <p:cNvCxnSpPr/>
          <p:nvPr/>
        </p:nvCxnSpPr>
        <p:spPr>
          <a:xfrm flipV="1">
            <a:off x="4466194" y="4806109"/>
            <a:ext cx="1773381" cy="4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70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FF4B6-F079-71CA-9686-F7D46D9D614F}"/>
              </a:ext>
            </a:extLst>
          </p:cNvPr>
          <p:cNvSpPr txBox="1"/>
          <p:nvPr/>
        </p:nvSpPr>
        <p:spPr>
          <a:xfrm>
            <a:off x="1077362" y="425513"/>
            <a:ext cx="84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simplest possible model for classification: “Binomial” or “Poisson” models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E336DCC-B7DB-A3BF-A9D0-CFF040DE65A4}"/>
              </a:ext>
            </a:extLst>
          </p:cNvPr>
          <p:cNvGrpSpPr/>
          <p:nvPr/>
        </p:nvGrpSpPr>
        <p:grpSpPr>
          <a:xfrm>
            <a:off x="279553" y="1598500"/>
            <a:ext cx="3530172" cy="3423741"/>
            <a:chOff x="83607" y="1010672"/>
            <a:chExt cx="3530172" cy="34237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87553E-66EA-F51A-DF08-99906712F1D2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1DCB47ED-48E5-2640-C656-DBBC4387707E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43F074B8-5778-C618-C841-EAD92619C153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BACAD76-2B8E-473E-B279-EA3E147ECD6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62AB0347-601B-3B1D-9F6C-7252743975CD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82EE7C1-3CFD-882C-6843-4FF0106E78C5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3A572B7F-D2E2-DFD0-192B-2290C2A2E26F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F5E1B63-27A5-C625-4703-E32C1B7C8247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E7F643B-BFC3-1C6E-7E81-B7D447A0985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A5505A5-C2C3-4E11-A849-4AB08A6F007E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E8256A6-17E6-93FD-B97E-F177787DDB5C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D18F9E1-B572-9CCD-B9AF-8D7DB0A959D5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CD31A47-737A-2682-7F2A-8250BED612D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5E0DE502-BFAD-6670-C482-EB3780034F51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2BD5217-BFFA-E245-EBE3-A331758C5B03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1E9ABF11-06D3-F6EC-F15C-B2264000E987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83420F74-9305-2FE8-66FD-1E7BB0D90136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A020359-39CB-9489-214B-89195C27EDF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9F87059-E6A4-BDC5-F4D5-4C4A7D185836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B1A5443-43B9-57A7-ED1A-752030F764A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049ACF09-1714-4938-76D5-6A5D1F6DE7AA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7A8CD69F-DD94-2CBB-88D9-AC6CFF2F849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0DA83367-A9B7-18F0-DB39-4D35F3F3F88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916F8364-CEB2-1924-F112-52B57EA6159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592E6E5E-72AA-164E-2CC3-73F7E06E210D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481109B6-3FA3-B97A-1AF3-680E9EE6B89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9FF4315B-A63A-D1FD-DD55-9A2AF30CE99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41CC2CF8-DAB9-340E-E16E-A899B1AD67E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D273B04-2349-B1D2-CB3B-373A18784D67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21EFE88-B956-7EB4-54D0-A2D28C1EC7D3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C532DA-956A-B0B1-5C1B-4E6EA38B7263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250D1C7B-AA69-C5B1-6C8F-E6C7538C561F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FA9584A-0A0B-ACE5-ED30-A2248BD38E4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81719379-2F28-E058-33B8-F897826E992B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29AD7324-E0B3-583D-5A30-FC07C65F4BD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EF5D90A8-1053-68D3-9399-EDA9F50C375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57720D1-B23C-6F84-96C6-AC7CF40610C5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B93E0165-FEA3-F474-8091-514D580AEA8C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5BD11B47-A260-3233-9A4A-95B11EE901B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5DC1261F-A1D3-2D95-BBB2-233518C3311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7530148F-758D-7A68-3AFF-77D6076A5AE1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A758B94D-E140-2BE9-5E73-48038948F533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7BE6FDD9-4815-FBBE-BCF9-AA1ED154183E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6EB0B16-CE96-D46C-F051-2C6F906691DA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B4F82B1A-9D8B-95B3-F3A1-51F99409790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821C8E96-AD9E-24FF-ED77-1AD8D13834A8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7798A91D-1666-CB90-EDE7-618CFCF75C2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1DDA407-D5B7-5BC7-EEE6-9F8511AAC224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37806A0-3AE3-17BA-EFC0-45E1F116CA24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0E22BA9-3972-6E41-9627-51D9DEFA40A7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D1411EB-4E29-FA86-3D84-FB648BB82E7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5EFB9B96-E141-CBD1-724B-6E59BDB0D08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3D88836-3151-9973-F1C7-DF2211C1CD3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E72B51A7-AC34-3B81-7363-F0C098E96637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5CEC50F8-A05B-10D1-44EA-3FC95516897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51024C15-0024-1DF4-8319-F311EED0DFD3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6812F5E-0301-D34A-45BF-A5D5F3401491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3AF2A49A-1F49-CEF4-2747-EDE9F77ABDCE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E8E3156-E99E-9AA4-1EB2-183957E8ECCE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FD6D2D89-7EC7-F62A-72A0-BA1FF80FF331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0063DE10-3F24-9B33-1E89-90B1F3D722F3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73EB2C69-0181-749C-EA9B-496A017ACCEC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lowchart: Connector 104">
              <a:extLst>
                <a:ext uri="{FF2B5EF4-FFF2-40B4-BE49-F238E27FC236}">
                  <a16:creationId xmlns:a16="http://schemas.microsoft.com/office/drawing/2014/main" id="{3FD6AEC7-50B5-D9C4-1C7A-A4CA635B7F9C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0BFFE83B-B5D6-33DC-53F9-84CAC387431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8A1BB853-7628-1B87-7B18-C91372993C42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lowchart: Connector 109">
              <a:extLst>
                <a:ext uri="{FF2B5EF4-FFF2-40B4-BE49-F238E27FC236}">
                  <a16:creationId xmlns:a16="http://schemas.microsoft.com/office/drawing/2014/main" id="{5B086627-EE85-9AC9-8602-86066BF438D0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A53662F8-2966-F033-3BD8-6A029F429CF9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6FFAC790-C390-D1E4-2C56-F6799AEA0D17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65BE8640-4F2D-5A67-72DD-E3815F8974CA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8351328F-C8D5-1572-6C92-0F3CF248F365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93F81682-216A-28E2-4B0B-A9169EF7F72C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AA152863-D167-CFB4-E63D-5AA2F826EC12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E79BCA3B-8DE1-747C-7567-E39D4D687050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F3CDF72C-A0A7-5B4D-C718-FB121D51FC5F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B2F9A716-2A23-1DEB-858A-118DFF9983C0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0AC15793-282F-0005-AE9E-B255D2E2599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F77B8047-5DDB-7741-E5EB-E3F777608A8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F7AC1D17-E3C6-FCA6-889D-BE11FE44A51C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2D4C9DAF-A7CC-0059-E05A-5533347D4345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3F85513D-3844-BA1D-94F4-02C44780FA12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1EE2393-4DAD-67CD-0BC5-BA38DDAD3CBE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0ECE75C-CF6C-400B-424A-DF829AE3A5A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3BB414CA-8AA1-0E92-63A4-A93A27A7549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8C425CD9-EBE6-5A8B-401E-E8DA567F0B7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21FD611E-5FEB-EC85-F073-D442CDAE1712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EBDF525D-2F99-A1B7-C9D9-C41580C34FC2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0C64346C-BF93-F534-8E23-91377F2E59E8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07CEE0AA-2D62-35D4-106E-9080BB17825B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B6DDDCA3-A25A-7127-15A2-785A7427A6DF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4AB09110-D9BB-51EF-49CB-3192DEDCCF6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44FBBD1E-1960-D351-7A04-741AD5411B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91932F41-B41E-27BD-F77B-B6C44457729B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DD6103B3-AADF-FC20-3879-E24D34C8667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34227D49-2823-0152-C45C-B16B739DE7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4EB27203-55D8-BBEA-2D0B-B196D7B6790D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524EF799-1E31-F99C-61D0-13211CF02F2F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DD65ADF0-AA0B-BC19-0CAA-69B4427BC88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C04CC122-40A9-E95C-AC04-86950BABC356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37B1C813-4D69-22F2-8BF1-4DF72C86C5A7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8870254-D7D0-FF78-F731-1DED5B938AD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4D88FC23-5476-B07E-B153-8CD226C67E5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0E3CCE3F-B495-6560-9B2A-EAFDCB4AF168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A3F810B6-4AA8-2C8E-1D69-9BB1625AE1E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38D25F3C-B381-7A04-80FE-9A612384FC37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lowchart: Connector 154">
              <a:extLst>
                <a:ext uri="{FF2B5EF4-FFF2-40B4-BE49-F238E27FC236}">
                  <a16:creationId xmlns:a16="http://schemas.microsoft.com/office/drawing/2014/main" id="{74C0E1C9-42C3-25F6-B85D-151EB4FFC84B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E78588FC-6CB6-DFDC-D5EE-CDF6A87FF187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95E48019-3261-DDA0-E44D-10527F8B914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379F51DA-FB39-246A-AE02-63F7164CEA6C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B5A3BF06-A32C-DA62-9958-4948B790D83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399F4A6A-60C6-582F-4A98-9F17FDC931E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B0BD7BE1-6243-131D-954B-8C9EC45BF00A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84FAE871-0519-69DC-FE18-6F55CBB974A0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21683E85-2F55-E317-57DB-8C4E11E08C47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2537A1CB-6903-2790-2500-BF71C6C8F9A9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lowchart: Connector 182">
              <a:extLst>
                <a:ext uri="{FF2B5EF4-FFF2-40B4-BE49-F238E27FC236}">
                  <a16:creationId xmlns:a16="http://schemas.microsoft.com/office/drawing/2014/main" id="{8C507724-D310-534A-4D60-FF047076D87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F58FF8EF-3333-F113-4B11-4987FC77D705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lowchart: Connector 184">
              <a:extLst>
                <a:ext uri="{FF2B5EF4-FFF2-40B4-BE49-F238E27FC236}">
                  <a16:creationId xmlns:a16="http://schemas.microsoft.com/office/drawing/2014/main" id="{B2A20AD8-3A07-B58A-DF76-C56CA4EBB53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lowchart: Connector 185">
              <a:extLst>
                <a:ext uri="{FF2B5EF4-FFF2-40B4-BE49-F238E27FC236}">
                  <a16:creationId xmlns:a16="http://schemas.microsoft.com/office/drawing/2014/main" id="{D13AB315-B2F8-4A54-9CC9-0DDE5D338817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lowchart: Connector 186">
              <a:extLst>
                <a:ext uri="{FF2B5EF4-FFF2-40B4-BE49-F238E27FC236}">
                  <a16:creationId xmlns:a16="http://schemas.microsoft.com/office/drawing/2014/main" id="{D6D4ED93-893E-D6D7-A400-2F78F29393C9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lowchart: Connector 187">
              <a:extLst>
                <a:ext uri="{FF2B5EF4-FFF2-40B4-BE49-F238E27FC236}">
                  <a16:creationId xmlns:a16="http://schemas.microsoft.com/office/drawing/2014/main" id="{F8841DDF-8F0C-59D7-BBE1-95735DD0E31E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CDC69F85-1B2E-2F93-625E-2B8860A02B77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798F83B0-C228-77B6-B40E-01E33D0F7F0E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nnector 190">
              <a:extLst>
                <a:ext uri="{FF2B5EF4-FFF2-40B4-BE49-F238E27FC236}">
                  <a16:creationId xmlns:a16="http://schemas.microsoft.com/office/drawing/2014/main" id="{972A19E7-7FDB-A366-640F-0DE35111833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owchart: Connector 191">
              <a:extLst>
                <a:ext uri="{FF2B5EF4-FFF2-40B4-BE49-F238E27FC236}">
                  <a16:creationId xmlns:a16="http://schemas.microsoft.com/office/drawing/2014/main" id="{209DCE34-37FB-AA4B-0C09-B3193D9C0E81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4E18A497-D2F1-5BA9-F287-B3840BEF246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5BE83052-4A04-846A-50DC-E3657193C30C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0F95B644-4223-B131-A74C-89B445EF65D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Connector 195">
              <a:extLst>
                <a:ext uri="{FF2B5EF4-FFF2-40B4-BE49-F238E27FC236}">
                  <a16:creationId xmlns:a16="http://schemas.microsoft.com/office/drawing/2014/main" id="{EF1DA8B0-26A7-8B00-0441-FBC9CC31F455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DA5F45E4-1F13-99C1-AD2C-BD082D609E06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B879986F-5297-A3F9-4716-201B58E612ED}"/>
              </a:ext>
            </a:extLst>
          </p:cNvPr>
          <p:cNvSpPr txBox="1"/>
          <p:nvPr/>
        </p:nvSpPr>
        <p:spPr>
          <a:xfrm>
            <a:off x="4273419" y="1460568"/>
            <a:ext cx="7237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a very (infinitely) large vat of perfectly mixed ping-pong balls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model a sequence classification event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example, labeling a read represents a sequence variant)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the probability of randomly drawing red balls from a set of sequences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80897F1-F67E-EFE6-F66D-E1F66BA0F376}"/>
              </a:ext>
            </a:extLst>
          </p:cNvPr>
          <p:cNvSpPr txBox="1"/>
          <p:nvPr/>
        </p:nvSpPr>
        <p:spPr>
          <a:xfrm>
            <a:off x="3191067" y="3709217"/>
            <a:ext cx="916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– the total number of sequences in a sample (the red balls + the white balls observed)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– the fraction of all balls in the vat that belong to a variant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E22B3E4-FB50-DEF4-968A-206339E03718}"/>
              </a:ext>
            </a:extLst>
          </p:cNvPr>
          <p:cNvSpPr txBox="1"/>
          <p:nvPr/>
        </p:nvSpPr>
        <p:spPr>
          <a:xfrm>
            <a:off x="3181740" y="4572982"/>
            <a:ext cx="7212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</p:txBody>
      </p:sp>
    </p:spTree>
    <p:extLst>
      <p:ext uri="{BB962C8B-B14F-4D97-AF65-F5344CB8AC3E}">
        <p14:creationId xmlns:p14="http://schemas.microsoft.com/office/powerpoint/2010/main" val="750769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547BCA-F652-7193-F420-3E0B580C346A}"/>
              </a:ext>
            </a:extLst>
          </p:cNvPr>
          <p:cNvSpPr txBox="1"/>
          <p:nvPr/>
        </p:nvSpPr>
        <p:spPr>
          <a:xfrm>
            <a:off x="470708" y="210465"/>
            <a:ext cx="9679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N is large and p is small we say this is a Poisson process.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draw a 1,000 ping pong balls (sequences) with a “true”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abundance of 0.1%, we would expect 1 red ping pong balls.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produce our expectation under such a null model very easily in a language such as 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CDAD47-3CFF-DCEA-5CD9-E3847B8D32BF}"/>
              </a:ext>
            </a:extLst>
          </p:cNvPr>
          <p:cNvGrpSpPr/>
          <p:nvPr/>
        </p:nvGrpSpPr>
        <p:grpSpPr>
          <a:xfrm>
            <a:off x="6178876" y="2352329"/>
            <a:ext cx="3530172" cy="3423741"/>
            <a:chOff x="83607" y="1010672"/>
            <a:chExt cx="3530172" cy="342374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7A8F54-3F5C-0E45-59F0-0B82E1DAAD8E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1F402E3-39D4-DCC5-4043-E4D0C78F631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42CE2147-E6B4-E035-8D8C-C694BFB9E6AE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3AAF42F-2BC5-DCA5-1741-B1D5E0EC200E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91730B5-8369-6DA0-116B-7CFA8651D5E2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F4EE798E-BF8E-522E-C43B-C39BA254A8DF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3FE26E1B-50F0-B568-01A6-769C92C38F6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A83E76-E526-2F2A-098D-38C74C63378E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ABABFF4-36E5-EDC1-EDD0-B1D1ACF7B4B1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CA35A607-95B6-A538-195D-7D470074937A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3079D91-F73A-33AF-39F3-4DBD484AD5D6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5902EF2C-55CE-44FA-92E7-8755560CC41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94852B4-F99D-056B-AD45-2CE9C3CB2789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DD271E7D-6F5C-31C8-FB52-41526D3AC1A3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C95016A-7687-336F-ABDC-5AED53A6FA92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9AED7A4-3B31-79BA-4454-7095D907886D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E6E02C6-9139-35D9-240F-DB344BCE5C41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97A1E35A-4270-D49D-6140-D7C0FE06C00B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EC09D1F-0F79-DA70-14D9-78207A62CC4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75CA5D4-4C23-921C-3D53-4E522007360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597EF96-2918-C67A-83B0-EDB7E714AA53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2FA83544-E072-60B7-8A72-135999B3BAC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FDC4229-8640-25A2-68BA-79EB765A04F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C8CC7E3-528C-8F12-5291-7FBA49C22EF8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E105B751-7A2D-1DFF-1D86-967329226253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4DEB24D2-3526-748D-585F-6EAE35449F4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A6C87885-3614-9A60-17B1-EE1FE7156AA2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7A04622-6191-5744-4DBF-679699081D1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D5A32669-D2F0-9D2D-60C2-F3CC2059ABE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9C8D13C7-4493-558E-1D5F-83BC824FBE7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7358516-1AF4-A886-D3F1-7C5AA77094DE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9E6D1802-D313-EA35-E05A-E6BA2CC1FEB5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D158CB47-ABF1-C87D-9BB9-AD39EF9AFEFB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B22FA8C3-1724-E744-06B6-60A1684968A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C23482AD-9B95-1516-4BCF-7D0063C18408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lowchart: Connector 137">
                <a:extLst>
                  <a:ext uri="{FF2B5EF4-FFF2-40B4-BE49-F238E27FC236}">
                    <a16:creationId xmlns:a16="http://schemas.microsoft.com/office/drawing/2014/main" id="{897A6D05-EAAB-34D4-4233-DE2423E2F74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D486A15B-C28B-BDB6-DBD2-94ADB3980CC0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B9112F7-8CE7-4F2B-F1F9-A9BF788EA6D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E50DC28-919C-3C67-2023-7DA6FBCDCD69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B9481379-08F4-3172-298E-7AF9E1F020CB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0B708C3-C4AF-C3DA-51DE-FC0E71497EA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A2612B0B-A9BB-5A1E-38B3-CCD7788701F7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D7CAF-845A-DA0F-9F14-8DE6C437481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523833E-0458-99BC-4E37-0170CA193314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F230AF92-CE4A-AE2B-83C3-B720D1A7ED9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D2CCCE8-CF1E-1AFB-C9B2-A7EDB40B4123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45E7669F-C2CC-8F66-CB61-EC6078A3AC30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379E941-35CF-EB4D-199E-BD317EB19C83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BC30ABB0-EFD9-4BF8-8E1A-58CD46C06E4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62B76E08-1E2D-CDE6-D6B2-985A09D09AE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38477727-DF56-64E0-B2CF-A7CF46701708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C37490E2-A663-D92E-C741-ED65C3C4A518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193BDD-19DA-2874-696C-B4FDB2B89494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C320837A-FACA-B621-C56D-DCFEE72ACF1F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3F14A66-66DA-7B53-29CA-77FA1B4CDFA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F3EBA11-818B-3905-28D4-6D72B344A184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33672AE-0120-66AB-D6D9-4CA2FDA3A2F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5FB9A7AB-59B7-ECD4-798F-76589F0496B2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CDF3B18-6B78-E614-6F73-372BA717CDFF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5F19F521-BC69-9C9A-C59A-9CD11245CCA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DDB60A0E-9E74-A0BD-70BF-792256A983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C6D729CC-0A29-1CD8-7465-D5C93E504051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56FD589-47D4-4ADD-B060-11A74AACA020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EBAC5591-5202-8395-3E32-4C24474517E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FBC234C3-214A-C992-AC77-C7E2408F6204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9FDFE94-305A-ED6A-D355-02691B14E10A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E07B4D0-11C9-708D-748C-96F122DFE404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2CC9F71E-B00C-14AA-88E6-46397E8D5DDC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35768D6-66A4-0378-C721-ECF41A8AA8F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F6ADB5A-02BA-5B9F-E8A4-4A6C16462E80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BFD8E14-2546-600B-EBDF-16FC1F73C63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027EE6C-A3E6-E815-8C4A-8E20D95DF62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91B68BC-D8FA-5D93-F8D5-0CE6EF01549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3F5C8A0-B2A9-04B1-7BA4-E79AD54E0A2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6636C03B-B045-FC18-32A0-DB43D48E162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72219122-3A64-55ED-CF3A-EC1EA0FE1E0B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438CF8F5-BD05-D13F-94B2-67B40DE8A164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754DC8C-BC99-594B-0D1B-82D6AFD508C3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FB81B1FD-1813-9C2A-9B2E-916C98DA89B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81F10CDD-C36D-3C1C-1FEB-E1B6BE00020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2FF89BC-EA68-A92B-C7F8-8CEAC6849752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16FE79C6-ACD7-43FF-EAD6-8D156ED22182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9B9B0C1-14A6-ABE3-0818-C88F32657E0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D035786-3CDE-5C9B-6667-B2CAD3E567F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F1AC5D9-8A4E-3B28-10DB-F5E838CCD0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C44EF31-D165-E566-502A-12B6C06E087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7818AAF2-FB58-334A-CD97-E388DD8E062A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EC395FA9-FB81-6208-FF93-6979F42F5A53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35A9F56-3705-0E37-AC1E-9DBA7F437B5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83FD1E3-5B34-1349-F31C-DF1F1617C07B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29DC99D-D29C-0E43-D1DF-74D59C73F6B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874E257F-FF16-5D55-6461-E22B1F45195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880F90E-E9F3-8016-D63C-FFC91C2354A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C6F0022-5CF8-FCE3-EF7D-AF5BC1394AB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7DD37AD-3F96-CECF-CF79-6D6E0D5AA20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D523C6F9-5675-EF5A-197E-69A16AEFE249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57AEBEFE-EF6C-1BF7-3448-AD5A1810368E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4041B6FA-8E3C-8667-9775-D4F9E9B25AD8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A451C8B8-FCD6-BED3-D48F-8CD30029E20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906B0C29-B502-2C15-B5AF-90D7C8725D3A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4BF24D6-3F45-1019-C80E-9C24BA361708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AE660410-B24C-086F-AC02-79F572C52EE6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680E769-DF83-636B-1096-2B47053FB99B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5601208-BD55-6B03-BF47-9B00A20EC17D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5BFD8C1E-8860-16AB-5E7F-9E61C66BEA2D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3445877-511C-04E3-11FB-997F8AD556F3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C337E318-291A-F814-9AA4-FFA66DB20D8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6FAA27-B5B3-43C0-4F5E-46820E92A41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45491E99-ED7B-58B3-C732-9CDE6822D32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F4D95DD0-257B-95A1-704E-998454603346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95B33AB0-B2A1-D873-0675-BF046498AB5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7EBE5DBD-B780-0C71-69EA-182A84D7A93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C77535AE-6313-946B-5DCD-D961A0096DA0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A2D66C0E-9287-0421-29BD-620322DF439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003EBEA9-86BF-2352-8153-63A0C395BD4C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C6E7BEA-8050-209B-3A76-FE1722AFF526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AE8477BC-D6EA-3505-CC91-273CB4FF76B6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46A929D4-4C16-480F-C9EE-3C79A8ED2FD6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3960F121-0F62-AB64-408D-19434BD47C4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53F3569C-4BB5-7EB0-9794-0ADD9820AEC0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90FD0DF3-73BE-B121-045E-B376D288267F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716BCD4-D51E-935C-3599-D8D00492BDE8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519D054B-567D-F55E-9FEB-D7FEC1CC5DF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C702CD6D-4D05-9455-D9EE-B985868EE98F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402D7B66-D5EE-CACF-1718-77405E4794A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44ED1D2C-12F9-C208-5355-B59E00E1F815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6C5C2BA8-5B47-B6BC-824F-5A934076FDB4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32935E5-6337-33CB-61BA-518AAE1975D6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194F9214-E904-F9DE-5B71-814F5AF03B1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0" name="Object 139">
            <a:extLst>
              <a:ext uri="{FF2B5EF4-FFF2-40B4-BE49-F238E27FC236}">
                <a16:creationId xmlns:a16="http://schemas.microsoft.com/office/drawing/2014/main" id="{8ABFD8C2-6562-C936-2838-788E9A6A5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53537"/>
              </p:ext>
            </p:extLst>
          </p:nvPr>
        </p:nvGraphicFramePr>
        <p:xfrm>
          <a:off x="1884781" y="2173518"/>
          <a:ext cx="3099279" cy="4095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61280" imgH="3779640" progId="PBrush">
                  <p:embed/>
                </p:oleObj>
              </mc:Choice>
              <mc:Fallback>
                <p:oleObj name="Bitmap Image" r:id="rId2" imgW="2861280" imgH="3779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4781" y="2173518"/>
                        <a:ext cx="3099279" cy="4095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77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ABC515-4266-7A91-5030-C301E7A55960}"/>
              </a:ext>
            </a:extLst>
          </p:cNvPr>
          <p:cNvSpPr txBox="1"/>
          <p:nvPr/>
        </p:nvSpPr>
        <p:spPr>
          <a:xfrm>
            <a:off x="674703" y="417250"/>
            <a:ext cx="61821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are microbiome experiments hard?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Effect sizes (experimental signals) are often small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Low abundance microbes are hard to detect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Batch effect can dominate</a:t>
            </a:r>
          </a:p>
        </p:txBody>
      </p:sp>
    </p:spTree>
    <p:extLst>
      <p:ext uri="{BB962C8B-B14F-4D97-AF65-F5344CB8AC3E}">
        <p14:creationId xmlns:p14="http://schemas.microsoft.com/office/powerpoint/2010/main" val="2274250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90AF8B-1CD8-9959-9921-FD466BBE26DC}"/>
              </a:ext>
            </a:extLst>
          </p:cNvPr>
          <p:cNvGrpSpPr/>
          <p:nvPr/>
        </p:nvGrpSpPr>
        <p:grpSpPr>
          <a:xfrm>
            <a:off x="7874672" y="469496"/>
            <a:ext cx="3530172" cy="3423741"/>
            <a:chOff x="83607" y="1010672"/>
            <a:chExt cx="3530172" cy="342374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12384B-6A26-9E80-48BA-4D7F2D05995F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A526890-BD25-4FDE-BB78-747B52F4056F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1793FC79-E734-28B0-46CF-6A1390603A09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C1F6B28-8A34-1752-12B2-543BB2C54712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6EAC8569-624E-4664-07D3-DF06BA20198F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256F6D68-5F38-01EE-A722-675214B7A8E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2F747604-D86D-6E20-3059-7D8B57DF6420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3DC8E94-A2E6-3D57-21F2-703F32FA4D70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EE22ADF-3EE9-3B48-8BBA-E41596E73476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5162507-A1B9-AC2D-B5F2-623E22066E13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9B35E98D-FCE2-09F7-B8C7-B314F19A03A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423DADF4-27E5-008B-D726-E68BB5F1FC3B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805A9293-6A33-D85C-0A53-81997DDA12DC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6D794B9-4595-B014-8DBE-40238D8B5E7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2BFE05B-FE10-2ED8-1BCD-1B43BED24E8B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84F3ECC-AFAD-A07F-119F-2CDC8B2E3225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0E9238-F121-232E-5043-DE3D9013378D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2F8602F-01F7-2528-12DC-87567972D684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26C74A-17A9-AF1C-D1C1-8F83E76ADA8E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5E6D21B7-654D-05BC-00B2-CBF7CF775773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6720646E-5203-C1C7-9AAA-5E275C2E34EB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4921195A-C1D7-D59D-64DD-D65C3BBE29AC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0747CA7-DC2C-A7C2-ECEA-AC7415C7368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6A98017A-4F3E-2997-D1CC-8F427CF0708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575EFB5A-DD73-84ED-BBC4-4504684E21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331DCBDD-DFDB-0C26-076F-874AC8ECAA3E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D387D5E6-9245-83B7-9669-E2590DD9B48E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27537D5-83C6-699F-47BD-526AF9168B1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DA7430DE-AD40-1939-1E41-2CCDECB077E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5F22AFB5-A132-B608-B037-0C595D46704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EDCF46DB-2E42-DDA2-5713-9C694D03A8B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8D6C8512-0A04-26E8-B6C7-12A99BA29D8D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62AF4D23-4C22-F4EE-8F82-682381C5D71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4C6CBC7E-05E3-C45A-FC40-C36969F7B3E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6D133C9-991D-B6FD-069D-EF0513BC3003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5C02F93B-1EC7-6038-0061-CA7DEC6E7D2A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C4525D8-C463-3DC0-0307-69E42E81E02F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624BBB29-4950-B9BE-AF9D-961FE365C2C1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58970122-0316-C135-F292-9B3BFE92F5B0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E0162D6-3DA7-6690-12F3-8C27CA923593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3162D2D-96B7-3A65-B521-34A085BE635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43D411F6-39CC-9E81-97D7-1C9C057F262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3672E4F7-1081-26C2-63B8-37793F3E7DAA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4E9288C2-966A-B3CE-09A8-8F6D1A7817F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D49E2B0-535E-8459-A3DB-099CE04107F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003CC0C-555D-49B8-C2F4-34FC3309168A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338F9003-10E9-0A79-5500-3A25B8E726D8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5CD1634-1FA6-BB2E-2746-01B269DC539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F387809F-5705-14C7-FFC7-1AC5AF45115A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040AA2F-1701-0C51-1406-B2735899001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1DE650E8-13C3-23C7-6985-65F3F3DFB99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961DFA47-ECD3-354B-C2DC-6F55496E3049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BC45912F-3351-605D-24E0-F7D5122B5052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23116B2D-D027-C697-E9A6-8CD3677E5D3C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5EC2D361-CAE5-343E-C960-3C4DF9C90792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37D2A41-D2ED-8A21-A2FB-B121063F5DC0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25EEA535-068D-4D60-FF20-20350585D9EA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73EBC736-A91E-4441-7C37-280307D861FF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D6F8C7A7-FF32-C91F-9616-1ADDE1C0DE74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6967DCE0-264C-8528-5846-7193279964D3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0297CF9-3ED7-D471-8818-BB642A323B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9D6FA0F-AC8F-B91B-F93F-6A6D930BFB9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BA304B8A-C4E8-228C-8086-61CDCBD9ECC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6D63DB1E-41BF-5D40-40DD-207CC2F9BED8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FC60621-F6E6-0385-CFD0-0A844FE2AA81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72870C4E-2B46-BA31-D882-16395BD915E1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4BEFD81-DC4A-63CD-857A-F43050A08A76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DA39336-D67A-53D9-1BF1-43ECB666505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5CD28B9-A7A2-4116-BCB6-4E1BF0A9FAE9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2B5C029C-2807-EE4A-C33C-797FD46D996D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76E35BE-82F1-F181-4ACF-EC924ED6205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C36B4985-031F-438B-0054-766D09EAD4A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E18BAE3-32E9-0E38-5C92-10BA6B56D89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C2E1E870-9B7C-B824-3B74-C9ADFE1159B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4B7B5C8-6766-7136-BC23-AB9401DB763E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F0CC2D5-55DB-477C-075C-8E58A3E7D775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5F4B037-C17B-0A78-923B-E2D143C60663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61C8F19-765A-6D60-1509-8BC82D4E170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2270489-6BA2-9499-C9EC-35C77EE824D6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860726C3-334F-E49B-D347-140DBC2898E8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5DA9BA0-02FC-F8BA-B798-62C753A64478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95F8374B-E2C3-693E-DA7E-1C248E29275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418E0104-C273-1C4B-FFE4-7AD4566D4AD5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7C13BD14-49C4-8D4E-7DD5-DE645ADAA9DE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4F0A6AD7-C2EE-0C8B-93FD-0E6BDC238F4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4485D726-E0AA-A40D-CFBE-82B367766610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A5D50D44-4349-6B85-544A-576C3F4DD1A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F4E6187F-5818-834D-52F2-DC022A599725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6D8F1219-DD68-11E1-85ED-AADD4E6EE5E0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A625E01-0340-C8D6-C026-7F7F952A70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5550BAF1-BDFF-9267-7EFE-7016390C79F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54278D5-2295-6B7F-EFC0-E0A3BB5658E8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5C7FCE39-BE53-034B-6C98-913CD111949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CAE19B8F-D457-BB73-3C50-86430B12DA8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C1F3E48-70D8-5C83-0F8E-26A5F2C9D6C5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E20F77D6-DA22-D64D-BAD6-C8F84E053CB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514C8EA7-883F-F550-007D-F313B067E2F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B360932A-CE7D-77C0-D695-C3405807C60E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FADF7D6F-6BD3-E5F5-EC56-EE8018846364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94559F6F-AF9B-C94A-B590-3C4FE4C4248E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59F5CFBB-2262-6ADC-5227-80D87F0E5FF5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E5FC15D8-53B0-14BB-57F1-F18531A510A5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E534A989-F64F-7D49-2867-6396EFF55857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1EF2800-E5F5-6F36-4FA7-329F938AEA09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78CF863C-6819-300B-83DE-317233F551A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67E80832-80FC-4A5C-57E5-D3FA3CB95A46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33543468-A419-CB00-9C20-CD5AFD82857F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FB2B687-5D53-0452-3320-3D954271B329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D1B3C466-5BDE-73CA-5243-8BEC29647B70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F0E2A60F-8D77-3900-E38F-2C61D849456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18252845-21C1-FC06-C28A-BC79263647DB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160B0F5-2257-1515-9FC6-383A3955DA8C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881DF7B4-363C-4F60-7D3A-FD724553C162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FF9C0BA-76E7-A25A-55F0-A21D7915023C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1C1C974-E9C0-881A-38B0-00D4B112D2D8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A47A6AC-8D54-C960-0D2B-62F8A7FA30A1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BA90255-0415-4AC4-7A0D-7FDDAED0F543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2B5BA524-A08D-3688-D8DC-9EC4871BE605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FBFBEAFF-139B-9F0B-39E5-6135E52410B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4A965B81-A54F-C06E-6477-C13861B3EB15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21F98CC8-7D0A-FCDF-83C5-C88A0E62CE8E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70FD9D43-5A7A-34D9-5BBB-B60C2CBA75E0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3F9BB009-60B8-F585-9151-51BB4273EE51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92FA49B-E766-143C-9309-CBAC2FBCE727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A3ACC750-1E96-5821-77E5-319D438DF73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E75D95CE-B7A7-8419-C253-11E96E78F606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3C15AF65-DECE-31C2-3A91-6478D53FCE7F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3D5C2706-85AB-238D-C44D-F1EF4F87C00E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9DD3FE46-931D-3A5D-44D5-7F5022A5CB0D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6E3F5DA0-946B-C9EB-C4D6-E1D6B55A855A}"/>
              </a:ext>
            </a:extLst>
          </p:cNvPr>
          <p:cNvSpPr txBox="1"/>
          <p:nvPr/>
        </p:nvSpPr>
        <p:spPr>
          <a:xfrm>
            <a:off x="765110" y="469496"/>
            <a:ext cx="727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generate an entire “simulated” dataset under the Poisson null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0AF5132A-31CB-F7C0-85FE-0079BF2E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09" y="1508568"/>
            <a:ext cx="6330545" cy="2210778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CE09078-F29A-A96E-E582-D02AE820A041}"/>
              </a:ext>
            </a:extLst>
          </p:cNvPr>
          <p:cNvCxnSpPr/>
          <p:nvPr/>
        </p:nvCxnSpPr>
        <p:spPr>
          <a:xfrm>
            <a:off x="1129000" y="1566436"/>
            <a:ext cx="0" cy="2666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CA6CA3E-4304-11E4-C15C-C9B92B0B5D70}"/>
              </a:ext>
            </a:extLst>
          </p:cNvPr>
          <p:cNvSpPr txBox="1"/>
          <p:nvPr/>
        </p:nvSpPr>
        <p:spPr>
          <a:xfrm>
            <a:off x="140639" y="249655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ECEA234-0F2F-8A49-A1CF-9B3B0F5B19C3}"/>
              </a:ext>
            </a:extLst>
          </p:cNvPr>
          <p:cNvSpPr txBox="1"/>
          <p:nvPr/>
        </p:nvSpPr>
        <p:spPr>
          <a:xfrm>
            <a:off x="3720661" y="1175384"/>
            <a:ext cx="59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Taxa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F69F2E6-C84C-2E58-074F-7924EE88C89F}"/>
              </a:ext>
            </a:extLst>
          </p:cNvPr>
          <p:cNvCxnSpPr>
            <a:cxnSpLocks/>
          </p:cNvCxnSpPr>
          <p:nvPr/>
        </p:nvCxnSpPr>
        <p:spPr>
          <a:xfrm>
            <a:off x="1314109" y="1198648"/>
            <a:ext cx="3808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F88CA873-2709-0219-4B33-2F0741EA58D5}"/>
              </a:ext>
            </a:extLst>
          </p:cNvPr>
          <p:cNvSpPr txBox="1"/>
          <p:nvPr/>
        </p:nvSpPr>
        <p:spPr>
          <a:xfrm>
            <a:off x="2854385" y="4259986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cell counts how many “red balls” (that taxa) from all the balls in the sample.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175539-9BAC-0466-8278-7188ED12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91794"/>
              </p:ext>
            </p:extLst>
          </p:nvPr>
        </p:nvGraphicFramePr>
        <p:xfrm>
          <a:off x="834368" y="4233139"/>
          <a:ext cx="1967022" cy="259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861280" imgH="3779640" progId="PBrush">
                  <p:embed/>
                </p:oleObj>
              </mc:Choice>
              <mc:Fallback>
                <p:oleObj name="Bitmap Image" r:id="rId3" imgW="2861280" imgH="3779640" progId="PBrush">
                  <p:embed/>
                  <p:pic>
                    <p:nvPicPr>
                      <p:cNvPr id="140" name="Object 139">
                        <a:extLst>
                          <a:ext uri="{FF2B5EF4-FFF2-40B4-BE49-F238E27FC236}">
                            <a16:creationId xmlns:a16="http://schemas.microsoft.com/office/drawing/2014/main" id="{8ABFD8C2-6562-C936-2838-788E9A6A5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368" y="4233139"/>
                        <a:ext cx="1967022" cy="2599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BB7CD3D-2750-DA03-7428-4A89813DA981}"/>
              </a:ext>
            </a:extLst>
          </p:cNvPr>
          <p:cNvCxnSpPr/>
          <p:nvPr/>
        </p:nvCxnSpPr>
        <p:spPr>
          <a:xfrm flipV="1">
            <a:off x="2240280" y="3767443"/>
            <a:ext cx="978025" cy="30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8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F0F5B-0B71-3DAC-D7D8-86AA26B0B38F}"/>
              </a:ext>
            </a:extLst>
          </p:cNvPr>
          <p:cNvSpPr txBox="1"/>
          <p:nvPr/>
        </p:nvSpPr>
        <p:spPr>
          <a:xfrm>
            <a:off x="1467196" y="1321725"/>
            <a:ext cx="9777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 of a Poisson null model: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No biology (constant background error rate irrespective of sample type of phenotype)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Mean = variance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716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>
            <a:extLst>
              <a:ext uri="{FF2B5EF4-FFF2-40B4-BE49-F238E27FC236}">
                <a16:creationId xmlns:a16="http://schemas.microsoft.com/office/drawing/2014/main" id="{5F78A642-A4D9-F9E5-F689-33A0BC4D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76709"/>
            <a:ext cx="4417501" cy="4004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48B87-73A2-BBC0-2126-C7AE5F4B5C07}"/>
              </a:ext>
            </a:extLst>
          </p:cNvPr>
          <p:cNvSpPr txBox="1"/>
          <p:nvPr/>
        </p:nvSpPr>
        <p:spPr>
          <a:xfrm>
            <a:off x="989045" y="308105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DFF96-85B3-4A76-9A7F-F101D4AF4097}"/>
              </a:ext>
            </a:extLst>
          </p:cNvPr>
          <p:cNvGrpSpPr/>
          <p:nvPr/>
        </p:nvGrpSpPr>
        <p:grpSpPr>
          <a:xfrm>
            <a:off x="7902664" y="677437"/>
            <a:ext cx="3530172" cy="3423741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A2FA3A-12AF-480B-660F-038F00C19A4D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84F67CD-B854-5DB9-403B-59B5DB1ED830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EA73669-8FEA-E351-6067-0C3027E9650F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6A8B9FD-4BCF-1D7A-11CC-F7E77B6FD456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C85E5B35-1905-8252-E0E8-A341DE611FE0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7A0F9CF4-1956-D04B-6870-9A3EF26372E6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DC8B8841-5E91-8B03-8AEF-D4A0F0772AC9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A44E2B4B-4DFC-B97C-68B9-51766176AF14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9FFE728-2D57-D38B-9ED7-37715CEB2BF0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DB54F5A-64BD-5AFF-92EE-B9D0E7904D81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68C2C72-F8B9-D317-C52E-063D8622548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684C6C11-FB0E-649A-7B50-F42DA659781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C2F3604-B026-5385-0955-776904A8D77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E863C38A-0DF7-8475-1727-B98BE870439A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7C03122-BEFE-D932-C77D-676107061C67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F6078D5-528B-E442-5821-772F417F02A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8C4C1129-8D46-93D6-0E0D-A5384BE8B88C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C59F855A-2351-DA30-DFD0-933836C41D39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6D9DD3-F656-BF11-C23F-AAF4020EEC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4E9E5374-B7C4-A0DC-892F-2838325E030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5515507D-B911-C1EF-C735-2FD62F4252F1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D768D5AB-26FE-2E01-7846-CA59DA788000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AE716CBC-5B8A-8EC5-7A59-9F80690800C4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80081A3F-E8DC-B0C0-DD5F-D73F94D7F74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8277A403-BFF5-4B96-8E59-09020B1968F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1106208-0F56-16AA-87AB-AB15A27F0A59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9A76092F-81E9-CA98-CA2F-2B732D775FF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04E77C3B-8DED-E13C-D243-1B5BD17E5F0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8A9B2624-B419-1EAF-1866-DA1652A8F7DF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469D1C9-7F43-F5D5-07D9-5541A034898A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678C69D8-32ED-F63E-5C7D-DD9D8C923194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3D44DFB-A8B8-AAA6-E11E-7E92FE751F98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AA24EA7-9E83-3390-E832-EEB9F1A990C9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686DEFFF-695F-EBC1-4238-35CFDA8449A5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B7BCFEAC-B518-75B6-2E09-A2243B610F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3CAE60DF-474C-77FA-D104-9B4677A3B312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4FA90887-118A-552E-5082-47BEF348A43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AFCF2FC-0948-0D68-5335-37EF36E8E02B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17ADE690-9087-E6CB-A856-7861F55CCAD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498098EE-E724-30BB-859E-FE05B8858A2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7DE529E-5A5E-3297-18B6-7961AE0F1A76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55A07B4-B5CD-E74E-D53E-01D4BEE8B81C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584FCB78-3B81-D88E-C748-C83568E0AE1F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A255EA9-FA5E-0EE8-07F1-65F8BA8468B9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306153D8-FDEB-261B-B6E8-3D4B35C8F988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B2653C7-82ED-0A89-3C1E-3B289B1DA17F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ABC1B8BF-5264-F77C-1359-1234F494C406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6A7FD9E8-9B68-8528-25C5-92E835BAE1B1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6C39B887-B2B5-3366-2F33-3AA133A57482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B65589AA-C1AA-5E0E-2455-E60B76E2B4D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E5F7F0D9-2AF1-FA1A-8052-14C45A50A7B5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596F9307-8BC4-97CA-C3EC-85C627E464C3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B521EDA-697F-C206-8ED8-7A6E8858227D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717DC2E-B0C3-8C23-43E3-C2F8AF6F2741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2A7C544-76A0-B5FD-59D5-1118D01CFAB4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44EC7DC-5311-ED5F-D9BF-20F60A5346C9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24183A0B-91C4-B609-806B-F7FB482A1B0B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EDBA2DE-8940-452F-395B-2AA9778AA28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073353DD-8E19-3712-55A3-9C094355377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D4FB6AF-E1D9-976D-9558-0334368BC04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703EBA8-B493-50C2-6A64-802312E2C607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4D2C125-AC35-44CF-90E4-F61FFB897D2A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BBB2392-2F7E-9910-786C-B416BE660D55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C88FBB73-329D-5896-6E01-14160406DA1C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00A2B229-9EB1-1EDB-5DC1-DF13E2865F6A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6F28B28E-9E12-6805-8D06-1D0363EFFDB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C1D0C854-AD1C-3F49-CD39-FB7CCA1DE2A2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1A479972-1835-7BDF-F5FE-80B17ECABB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E3B86B0-9A8C-8174-8047-5D604ACB8BD2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0591C81-8AD2-0AD4-9067-23F4D9B2727E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E573EA4-65CE-A510-6502-D11E8B2E9CAF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4C2E17DF-F0B0-5A8A-957F-1AC8CB3EDDD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502A0FD-3E86-2710-E43E-0290A999373E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D3281D2-2F2F-6DDA-2FD4-01F0DEDBB9EE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5908F7F0-B0CD-54B0-3D25-F59BB937EFD2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63A67731-3341-6B45-6DE8-6E641774EBC6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DDFB0C44-9D2A-B38F-39ED-4EAEBA9E588F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9C222EB0-B367-9479-3C75-DE2689CE2B6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9E5293C4-552E-896F-D82A-CF61C82D4EFA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59B60098-D219-269B-FE66-EF46C3661165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07770A-607D-50CA-9FC1-25D3D230A53B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C7039CF2-8D61-EDC3-A4E9-A437F8701D48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CF6C5E45-4E54-C04E-16EB-10CA20AF9BD4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504D3B6E-156D-378C-756F-86B03D1EDA94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DB222EC2-154E-ACCD-07C2-738FB9B0385B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731A8DC4-F2D0-8C1D-6743-06777B0B915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8C6033D3-653A-7C1D-2B7A-40CAE8EF39B9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F6940593-600E-C197-78E0-24A406F55DE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1657D447-D28D-16A5-B931-EDF76DDAA62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0753230-8886-790F-58A9-D787D1A062A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2B4562C7-CE75-628A-037D-6CFF3D0A3A4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81E21F8E-BA74-19A1-94F3-7492F08A8305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0CDD43F7-A57B-B93A-AB6B-3BB67FEAA89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617649A4-A484-27DB-4022-3CC719BC729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DAC2F47D-9D9D-8AD0-636F-C9378C304EE3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0B79758-C52E-0412-20D3-C8994D873D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411552D6-0086-D36C-CFC7-8853F948F09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23425A5E-D3E9-6F93-7812-1B6CDD4C5F6D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505A9D64-4547-65EE-8F96-03BAD161ACCB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AE245882-67F4-6298-452E-EF8D66628B6C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6B8FFDC2-7510-85E8-7556-EE9065A5D894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15837468-E69D-653F-5318-F7DB2C8F3B00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8EC699DA-5D15-B83E-1CFF-BD4EDED235F9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AFDD287-B2E8-52D5-7102-F0A82DECC680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C70521CD-63F7-3B59-662D-83C60E2DA70E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80E36562-4ED6-E763-F194-B0DAD68B27B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8B85C951-CA93-A323-10F2-A9F5BB0BF8FB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C7A6B4AE-5B80-E0EC-95D1-1493F9A2378A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2F7A0E22-6311-6546-D81B-0AB023874577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F9B9076-14AA-50C8-DFEA-35CCCECE1757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42A2387-94CB-8CE0-41AA-517EFA1FEBB6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1E043EB-7010-2712-54A9-8993B954CB25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10236289-56C9-6FAF-48FB-FFDF1BB7C201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D9A45DF4-0E9B-50C7-233B-4206793244D4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FB6EE28-C1A2-4181-A237-61A18739D55F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177BEE59-93CE-85D4-C67E-06E373F5189E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3775E70C-8307-4066-B168-844FACEF928E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439200B8-8182-0527-F616-1D4A5FE52C1E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90086658-56AE-C4CA-C5C0-4B91C0E8CD8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EA8392D-EABE-4514-6D7F-C43F3B38FA62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C2BFDCB-D4E1-BC4D-41EC-A14AC66A7464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AC56618E-E29E-9093-FD7F-597AF168F71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C73D1678-BE83-3552-C5AA-E0219BD8D84A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7BB45EAF-614B-03C0-E591-CAC6448ADDA8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6678C67B-1C62-4B5A-3002-3E6BBFDD5F4D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4231CBD8-7679-9EC6-A3E6-9CCC595B0B97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88031806-4DFC-8214-2F13-A9FC9B903345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FE4B62AC-3FF7-4753-9081-58DA57364494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D192E6C4-0BC2-E847-FC5D-F6C868C3CF4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>
            <a:extLst>
              <a:ext uri="{FF2B5EF4-FFF2-40B4-BE49-F238E27FC236}">
                <a16:creationId xmlns:a16="http://schemas.microsoft.com/office/drawing/2014/main" id="{BB78671B-7985-E6A7-2539-C8733EB2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92104"/>
            <a:ext cx="3871913" cy="394673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6BA08FD-FCD2-215A-F02C-27562BC2C2E3}"/>
              </a:ext>
            </a:extLst>
          </p:cNvPr>
          <p:cNvSpPr txBox="1"/>
          <p:nvPr/>
        </p:nvSpPr>
        <p:spPr>
          <a:xfrm>
            <a:off x="1298972" y="2433990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6085D60-2AAE-6853-7B31-D6C5824E8E91}"/>
              </a:ext>
            </a:extLst>
          </p:cNvPr>
          <p:cNvSpPr txBox="1"/>
          <p:nvPr/>
        </p:nvSpPr>
        <p:spPr>
          <a:xfrm>
            <a:off x="5008965" y="2478119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FF997AC-0BF1-4338-0FFF-3BFCE8664CDE}"/>
              </a:ext>
            </a:extLst>
          </p:cNvPr>
          <p:cNvSpPr txBox="1"/>
          <p:nvPr/>
        </p:nvSpPr>
        <p:spPr>
          <a:xfrm>
            <a:off x="8958075" y="4413574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A62F2-C93D-4A9F-74FC-7BF41E792753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A138496-BA36-5693-B6D6-C6EF4B851AC4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63E902-4D49-DD53-EE44-22FB1FBAFA44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70F7ABB-A463-4715-535D-DA1D3723124D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29AD0-27EE-6457-6636-0159204F4793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48EE086-E287-E475-EAA3-997D4BEBCDA2}"/>
              </a:ext>
            </a:extLst>
          </p:cNvPr>
          <p:cNvSpPr txBox="1"/>
          <p:nvPr/>
        </p:nvSpPr>
        <p:spPr>
          <a:xfrm>
            <a:off x="5424768" y="629560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4787414-56C2-C218-C47E-67901CE16078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EB1E7AA-BF2B-A3BF-4D2F-1CAA7DBCFDCF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1738059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4275D-E4B4-B430-CD05-1B2DE248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2B907-CAE0-BD59-5596-716E8EEABAC9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156CB9-5A20-E7CC-3E50-4296B6763D4E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F23F47-BA7F-E743-3858-C100DF3B99CA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E0395BF8-0798-0C12-AD24-5F4DF3D424F2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6811E5B-AB87-D815-E853-D75B5A2A014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6083454-7749-ABAA-30BE-381E9D441CBC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8A200298-E565-D130-80CF-36773340D453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6B92375C-FDCF-E99D-B61C-CE1C7BB080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1DC90F2-168C-0BE0-AF5C-7C6B8F32BEF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BDE14D0-0B51-E227-DAA2-FDEBE28A4C25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DD904378-8700-73B7-CC83-39E227D6D8F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B8B1C49-0B90-AFF8-55C5-76FF23DF1C04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419E7E2-CD2E-5910-396F-5E29513D4EA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9DAAA04-9106-7CB9-DAD7-EEC6957A8F82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3B4732C7-8C28-1465-E2F8-0E5EC843CF93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0AF1CAEA-4884-83BC-F4B1-7F5B59C2B659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F25AFC38-09D5-B385-23CB-0FDA70404105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7CC1AB1F-F27C-6DD5-EF1F-52B42B9FE893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6A8AD208-5E7D-71DB-06BF-59B40B213737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A1689DD8-CDDE-F5B3-D860-9EA515381EDD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A4DF4A-7E6A-7273-FC02-99BB27648FFA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FE90EE55-A013-FCEB-9DC8-17313B58EB3E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1A5BB9EC-11DA-E3F9-EF89-056D9FA2F0A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94090B1E-C264-43B4-2EEB-FE9E50691EB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39E1B687-AD2F-49CB-EAB1-C1AF3D23DA03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B8F8BB72-EFF7-7128-1381-9982C98A6AFB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42F78A44-634E-A9B1-95AD-C0A9DEA0D0C7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B34E0636-7D0C-EB48-EBB9-433D1D46CE08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471F91BF-5416-062F-8ABB-767DCF060D5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7210DA11-1444-1E48-802A-7652BE51823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96B0878D-BE7E-71BD-1262-65FB9D281996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4F8C79E6-C049-022C-8F92-F94D2C60DB92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F2A412A2-1B86-04CD-DE83-D13C99FC68D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833B2FE-F834-14A8-2CDB-9E59D880D03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33360319-C022-F2DE-5EA9-D153D15EB514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2DD3005-BB8C-14E6-AFD1-567AA1776451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FFC39E41-9E23-05C3-4E0D-A84B6C659830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17A3018F-986B-3865-C2EE-29BA28C9FD3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0F568F92-2570-783A-A756-E9DE94CB4953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AA34273-1584-6115-7D8E-0931C2CB6532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5BFFC9E6-F2F8-E1F1-924A-A5048FCA40FD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5AB5B941-32FC-CC44-8A86-BE13A7777135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49B76A4-34D0-AA1A-69AA-FE7FC4F1B613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EC19AD7C-399D-60BE-E4B9-99519E14FC06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7B3271A2-78D4-C00B-3E31-1032E2E1B60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9ED9E55-7E6B-36A3-3EC1-1E62EC31CF6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74492E63-8452-8279-BEC2-0D1D83231DC2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0D84C148-356D-CE01-EDE6-D4A6C7EFDADD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AC007E26-E2BD-6DFE-2B69-C4103CFCC047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4F6F710-5D91-BB59-6010-171F649D4475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FE519237-7352-E260-D053-F7B87143EFAD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1934C438-13FC-D937-E613-598AB06A1A9D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80BB93-B8C4-C8E8-98AC-2B61F24AB887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3FC32728-FE75-3C37-0903-60AC4C37EA1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1CF80B84-D91A-B06D-F8D1-FF049B0523D9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8DF67A14-57FF-2FFB-6194-4F3B2588EBEE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F41E421-F294-654E-8FB8-C78E27F101FE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DC122433-D051-6A01-E27C-E53A3AD7159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9E8D1328-3EB1-F018-1B33-598E23E00BF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3AA41996-41C5-2865-C811-B7E5D05304CB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958709A0-4F7A-80B2-FC68-88721651D016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A6829157-2D34-478E-2102-6DAE086ABB9B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3EED774-661E-F505-9BA0-9A8393E7FEC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54C4DF5C-042B-6E6A-CC29-DB42CEEFE0ED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8827A0B-07D2-8D0F-B750-CA93317B4F53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BDBEFBE-11A7-A486-92F9-5182C94E4009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16E5A8F-A893-2D0B-9691-3E3534EE131F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D777E3AB-05A0-126C-1704-402DBCBCF514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FB859AD2-5BB4-7A99-4624-7CEA1A7D1650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11F63979-8164-8B84-2ADE-B965498CE3CB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4C5CEAB9-C3A0-0453-A1D0-0F96C75259C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136E473D-485D-1D2A-CF02-6B097BFC9E7B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F65FF724-100C-B634-616E-00E7219C00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809C3151-FA8D-2E37-DF92-5B0AEB5D8ACF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CB51D269-B967-FD29-9ADB-FD9EB8E397A4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CE745795-E9BA-60D0-598F-E534B33AF0A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1DF17F6-353C-9F60-E4FA-37CE0126337B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0A44B3DF-6FB0-6710-3B70-A7286BDD0CA3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FCDDFC83-A4EB-C9AA-B4BC-9E206E0D25FA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5B20781E-72DB-A404-6663-F4B36BB17D5A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F12D2A8B-5D61-8DFD-B062-D3AC63DBD6FD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0A4B0FB-3B4A-CDA5-276A-A95C785F00D1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313FF16-8332-C635-701A-3F6C6DD8AE4F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84BF22EA-EF38-3D3F-0538-7296BA047C7F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8A6B9A25-ABF4-6148-95CF-3D75EAEEC39C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FAEE5C4-1853-AB5A-22A1-838DC86D6926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3515D798-729B-B96C-7A1B-EAB0C67C0011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2E011C55-8262-C4D3-0F25-18A1E3C8F789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4F3E7F72-A273-3052-075B-3A618F506211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02B17E-C914-C963-63E0-11C54623699D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05469CAA-700C-CE44-5BA3-FB3FCE98F0A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1B9F226F-9C44-222B-59D3-B7D146F17CC3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4FFC437F-EA8F-27B3-A40E-0E3EE571860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F4AEC9C-5AFF-576D-048F-7907878BE9EF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E1B0100B-8AFC-1354-D875-FE8A211E2626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64375D0E-A540-594E-18C1-15D1665AB9A6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6CF9C616-1163-ABB0-652E-6F2430AF284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EF87F40B-41F6-2C70-0DE6-2CAABB12710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AC88D70B-6E4F-BECB-6A23-EA303D102A45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9C36BCDF-D920-1C7A-DAA0-91FAE5B5E8AF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4686F29-BE4E-2A2B-4FA1-4D9A6720A7A0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B988F9A4-06A3-F436-89DC-0C9AC432E5F9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BE7D059-703B-B058-E494-1286C405387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3897D12F-7EBC-45C6-3BF5-5A1A5BD459F9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5C55B50F-34A8-4044-169B-FC8CBD91800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AD5F72AE-E5D1-73E2-292A-17297C09D153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7D87394-B659-C586-910A-31AAE46DCB9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B163DDCA-F411-6465-250E-5B9D2334B225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2C932F66-E560-62B1-E9B3-95A78D302022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C546A74F-E23A-0E6A-D97F-2DB370B70DD4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3149D0FC-5860-8AF7-F43F-E84C6C1B89B1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2B8A4081-FA46-9C6F-916C-82057AD80C5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0A3782F-9C3E-5557-E7D3-FDCCF8509A5D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02D3E4FA-B21E-7BB2-4607-24E2FD6C8739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8C014B-6DEC-0763-5964-B740E5F59FFE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35B52707-8C2B-8632-246E-D55135426EFE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54A0A889-3384-FD97-DED1-9C36DDCA45A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78615900-B0C3-CA20-A0AA-FA2E3C97798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36FA803-FDB2-A51D-C06E-D37B782CC8A1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F7E8281E-A3B3-0E71-7ADC-DB273CA30E08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5A00CB0-167A-0009-F673-C7B2690CD472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12923C30-47E3-95B2-BFCB-0C6456E3A9CB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E9391FA9-398D-6C93-166A-00A627DB493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E0F670BA-7358-EC1E-762A-067E67A405B7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B6073D78-F852-7031-9043-67A37FAB6788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BE45B7A4-AC42-2D4A-85A7-82B43F4B8DA0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7DE8CA9-474D-2853-D990-DC397AF34EF5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F317F7A0-EC2D-87E6-2815-9AED91E9EE72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DA3E171-4385-1B79-D20D-13FD6008AE21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F5745F34-BD2C-B627-1ED6-4D174D2F1859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AE979402-78D0-5173-F0C6-D2EF05C9A700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DC2EC39-82D1-F985-8E01-D946BA89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6A710BAA-B439-B476-816A-670CFA8F4531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756A3C-DC03-7725-7871-DACBF62F371E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F20C0E-DF77-AAD2-6669-FEF5F8512831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B9FF1AB-B6C8-18F0-8E6C-3CA08702B297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48DCC98-8FEE-FAAF-18C4-8BEF1BEE3D0C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7CFBE6-B818-5AA9-0AD3-31098157AB47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341ACF0-A38F-46EC-2B84-70BD8175A80B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BE62046-A2DE-3C8F-CF74-494E91B5E2FB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45BA328-A30C-EDC4-75E5-3AA641789AB8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53F2AA5-0C6F-B52C-235B-F97EF839FE2B}"/>
              </a:ext>
            </a:extLst>
          </p:cNvPr>
          <p:cNvSpPr txBox="1"/>
          <p:nvPr/>
        </p:nvSpPr>
        <p:spPr>
          <a:xfrm>
            <a:off x="1068016" y="627989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180A9E8-8D4C-86B0-A1D0-7AB32CE27D5E}"/>
              </a:ext>
            </a:extLst>
          </p:cNvPr>
          <p:cNvSpPr txBox="1"/>
          <p:nvPr/>
        </p:nvSpPr>
        <p:spPr>
          <a:xfrm>
            <a:off x="5424768" y="628146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B6FFB81-6164-4EB0-70AE-9B266DEF0E59}"/>
              </a:ext>
            </a:extLst>
          </p:cNvPr>
          <p:cNvSpPr txBox="1"/>
          <p:nvPr/>
        </p:nvSpPr>
        <p:spPr>
          <a:xfrm rot="16200000">
            <a:off x="-1032643" y="4217037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81D1567-821C-A313-9E5E-F670DD6A2519}"/>
              </a:ext>
            </a:extLst>
          </p:cNvPr>
          <p:cNvSpPr txBox="1"/>
          <p:nvPr/>
        </p:nvSpPr>
        <p:spPr>
          <a:xfrm rot="16200000">
            <a:off x="2975319" y="4199751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3310131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2F2EB7-47EF-3AF4-B7B8-BEFA1AAB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17" y="2567184"/>
            <a:ext cx="4417501" cy="4004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6351-07A1-179B-854A-8C70352ED25A}"/>
              </a:ext>
            </a:extLst>
          </p:cNvPr>
          <p:cNvSpPr txBox="1"/>
          <p:nvPr/>
        </p:nvSpPr>
        <p:spPr>
          <a:xfrm>
            <a:off x="989045" y="298580"/>
            <a:ext cx="989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are reliably inadequate for modeling counts tables in genomics experiments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F64B70-301C-14CB-99B8-C5EAECD77837}"/>
              </a:ext>
            </a:extLst>
          </p:cNvPr>
          <p:cNvGrpSpPr/>
          <p:nvPr/>
        </p:nvGrpSpPr>
        <p:grpSpPr>
          <a:xfrm>
            <a:off x="7902664" y="667912"/>
            <a:ext cx="3530172" cy="3423741"/>
            <a:chOff x="83607" y="1010672"/>
            <a:chExt cx="3530172" cy="342374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6FE2B6-A760-2674-B9CB-F68DD3825767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CDFCDAE-444D-9A3B-2BEA-BA1C831BCA9B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AAFBD59-18EF-82BF-FB09-B55F6CEC2635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A931A9C-9769-A54D-FE6D-715C5C0235A8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F7CE529-9020-D59E-B11B-9510B583C4B5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09784EF2-9108-2DCC-09B5-6F5538028709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6E03B5AD-14C1-5618-0A64-E9B971BC721B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CC4BA8-2924-B532-A038-A26999A752C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7A025B8-927B-0321-E6B1-C9F3A0F9B07B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8F0A93D2-5294-BFE2-7D38-2C1B6AE74A72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830CA840-1607-C7E4-C2D7-22A74FCBA149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C3D491E3-4A85-A40F-800D-842D7035AD89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51D7F3-2FB5-8982-B401-11AFB15E813E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029BCCC2-9665-587B-BB0C-7DFA9FEF2C7D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4E7DDEF-EA16-B937-7393-2AD4B254A7AC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6E9D3BF-F9B7-0B81-6DD0-1F141189285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E38B6840-AA16-E8DB-3970-EF0CA155F24E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7C91F73F-B429-9D70-857A-1E630FB84F56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968144-1A83-BAC3-EE8C-715EA76E25E4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E795BBB-6689-7FB4-F5DE-F8C64877DBD4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1E13A69-1EBD-2887-74FE-34D1ABC2AED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62A12996-F180-CBFE-1418-EAC788E3B471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B5523ECF-C499-48E0-4794-8AE442FDB8E8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16D9A0E0-035B-9D7C-A302-97B77229FB6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679903FA-C3BA-5F94-7154-02CA513B2430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AF45D94B-DA4F-6968-503D-8F0D1BA8497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7B6D21CF-AEC5-2FFD-1996-B4EBFD181B2A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11C2E9DF-5A22-08DD-B660-E5D24C2EE04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5E5EB60-DAEF-3140-C21D-5F4520039DE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13B6CEB8-EB2F-7BD6-4EB8-E2B150FABC99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1B0434D4-D9DB-F724-0A61-34341B3DAA41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7CC1B08E-BA01-E97E-1A50-79353BCFCC5B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15B7C3EB-C9C8-906F-2E67-FA6CCDA08868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A34E6A5F-253E-DAD2-81FD-E338BD645AA4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lowchart: Connector 135">
                <a:extLst>
                  <a:ext uri="{FF2B5EF4-FFF2-40B4-BE49-F238E27FC236}">
                    <a16:creationId xmlns:a16="http://schemas.microsoft.com/office/drawing/2014/main" id="{5F7E918A-4538-B694-A202-AED50FD9A692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lowchart: Connector 136">
                <a:extLst>
                  <a:ext uri="{FF2B5EF4-FFF2-40B4-BE49-F238E27FC236}">
                    <a16:creationId xmlns:a16="http://schemas.microsoft.com/office/drawing/2014/main" id="{6D9BFD6C-224C-5731-C5FD-940695651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92580C8-BB28-6A99-0514-C25C70A135C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0436263-69D1-DEC7-A09B-167781498D47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3DA3D3C-378C-41A6-CA6E-2F85861305B2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802B36E5-714D-9F7B-04F6-74E2E1FECC76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2A950DD-5751-7E64-A51A-DC17CF6DB524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B8CE2501-B2FE-79AE-47A2-BC9F7D77A884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E376CF65-6C9E-D862-AEA6-3471C8443057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95316D01-412F-1B95-4CC7-1B443060C90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73BD42E6-D77D-799C-4E23-408A9E205697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38A2ED8-0623-E144-3438-9497DFE08219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97D0B94C-AA2A-A691-29AC-85EAB88B4FEF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76D61204-EB12-816A-B7A6-80FE76ED196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41A53A0E-B2BC-B137-A189-935130349431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5DB7ACB7-E135-27D1-2437-D8C72B217B7C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EC875637-1367-80BB-59C8-05F2ECD4FF80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54F0566A-BF9A-8422-D538-BD87CC2344FF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FB5A6304-D126-A5BC-AD20-DB69A3D9BC85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AC248F7E-83F8-CB92-9E82-317CAC337079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161F6D15-ADB4-C439-E89A-BADE3AE98E08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18DEDC6C-670F-DBFC-78E7-3EF8ECED3DCF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AAD13DDA-82E0-6903-FA49-9BACA0AB98C4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EEC710A6-874E-46FA-74F8-0C1D629219D3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79FCA3F9-FEDA-B2AC-6480-A0AE325E326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137D4B83-AA40-59AA-6D71-C378569A9C29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D9859BDD-8BB5-BAA6-859B-32C8AB6DFD10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EB51C833-C0B2-5C2B-2EDE-297CA534FB12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24EA70F6-7AAE-51ED-50CB-B9CE1066C478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4A0BBD7E-E303-01D1-12D4-705E006153F2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8523116D-AD55-FED6-8257-E6FB670AFCE8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EB0B0DF-DCE5-63A2-9614-5501A000DD8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FC894FC7-4182-E99A-C12E-9DA2B0284EAD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44B16605-54AA-EF0D-CEF0-E7F625419EED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9F2B0296-141D-A3D4-464F-F476551CECB8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B1DB8108-F60E-2932-C620-EF6DB471C182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F30A7995-07E0-027A-0AA4-D8D8114EACA8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742072A0-876E-BF34-3903-16B99FBCAA90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48FAEA3A-CFA8-BF64-1D33-43B2B06CC83F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F359C7B6-FF04-E45E-A49D-595299B81CBA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46CE45F0-8781-5AA7-98A2-8E2521DE6216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E0307EA-0CB4-1F64-DCD4-0EE40F1FB9E4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FEA7E58-FB74-ECFA-B394-E392BD523F87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2BF21852-2109-F8C5-A27D-3BF568908F8E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26F367C-A0D4-FF9F-8C3D-406E48148630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E9FA3D75-771B-8454-BD4A-C701A537E10A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76CE746-EA6A-6C26-519D-74FD905B7E8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34FD2FAD-1EF5-A578-C5D7-995BEB452387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68E117C2-38FC-960C-50F5-1529025609A9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00BF511C-0D27-04E5-824B-A54B83661022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A084C2F1-0C60-BC7E-F3E0-539D9A71456D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729FD3E6-A37B-133B-837C-D3468FF63DCA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997170A8-8F4B-35CB-D8D3-465985F0714B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1962DB3-103A-C616-0DF5-743DC64B10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9F32DC1A-E0F4-3A88-E34B-060ADF261874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1E222E33-31EE-66CE-B8AD-822813761D31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4A1FA7DB-EA46-82D3-36B7-558BF94FD34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2BB7AF7F-8D6B-B60E-2B2F-4CFE0501A334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AC40D96E-DB3C-FA1A-AEE3-2A1114BB65EF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50A34CC9-C359-B060-F99D-A3C87427E5F7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9D38453-C7FA-07E1-99A3-AF97C0507B57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C4EDF2FD-329D-A2EA-F173-2442F8E9A0A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C11C415F-19AA-8B39-B15C-B303BCE08D99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A9DE4882-0CA9-5C8C-7415-835074D2ECC0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C2CED0F9-ABA4-2F96-44A8-F66B8E06E088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72843868-76BD-361C-F668-39FB41305048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85075162-D1E2-8A89-D9FA-C68BBD553747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79AE693-B98B-C550-547D-B45F69B57F92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0522ABB7-2F70-5E4A-2986-D74B1493E1DA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3A69575-0458-36A1-22F0-F55CB40631DB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E330FDD-6662-D369-7D40-871D7B0B4718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89963F59-9642-6A45-57F3-46815D9842EA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4D74AA94-0E0A-C41F-A938-0911BA9C1B6A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B67CF75-EB04-7CDA-3571-1B6AC877E0B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64D5333F-17D3-0CF8-538F-2A6793B33B6C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B3756EC-0E91-0C3B-BD83-0015A1320C01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C2D056E-AF2B-7E86-BB07-575DA19D89D0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49B7E76C-90BE-82B2-28B5-905D72753CBF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6CB8E49-E7AA-691C-4114-0295E845FCF8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58C4C3A-A87D-CB84-D2E6-852E74E7F76A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63058981-678C-5F29-002D-1A4BDD6A6A50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7171DF69-FDEA-4D96-7FED-DA57DA983114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678ED312-8DBE-E1D2-A143-99EAB1591695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43D0CFEB-0957-2EA3-8766-0D2D9090D5FD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1B91EDE1-F1D0-B264-A18F-269DF992E50D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96700DB2-F083-593B-3289-546A8663D2A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956C7E91-D22D-E3D0-D96D-C26F0C433D91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088D48E-F417-AC63-CFBD-21D2325811A4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0F37E249-3B87-FBF0-2E44-E7D7CF5F74CC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9C601B48-8848-5436-D8D8-BCF2F23D9C1B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07F01828-01D6-FF97-BF00-B4D1F64C3706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E67874CE-C968-92B1-6DFC-9B08A490E77B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DF39C2EA-4EDA-8B68-8113-1E38218E1E08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lowchart: Connector 101">
              <a:extLst>
                <a:ext uri="{FF2B5EF4-FFF2-40B4-BE49-F238E27FC236}">
                  <a16:creationId xmlns:a16="http://schemas.microsoft.com/office/drawing/2014/main" id="{C8DDE72B-8864-2064-30F8-CA887103E103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6EC26EC-A9C5-C793-1C49-BCDC9024915A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1C161C-079B-8DFD-70AC-1003C79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36" y="2582579"/>
            <a:ext cx="3871913" cy="3946733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C4CB1FF-A25B-9BD5-759D-A32B4262AE19}"/>
              </a:ext>
            </a:extLst>
          </p:cNvPr>
          <p:cNvSpPr txBox="1"/>
          <p:nvPr/>
        </p:nvSpPr>
        <p:spPr>
          <a:xfrm>
            <a:off x="1298972" y="2424465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 seq dataset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C467C2-868F-236E-874F-B00CB16D73FC}"/>
              </a:ext>
            </a:extLst>
          </p:cNvPr>
          <p:cNvSpPr txBox="1"/>
          <p:nvPr/>
        </p:nvSpPr>
        <p:spPr>
          <a:xfrm>
            <a:off x="5008965" y="2468594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WGS dataset (through Kraken)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88E9DDD-258C-B731-190D-0BE0F2B389FE}"/>
              </a:ext>
            </a:extLst>
          </p:cNvPr>
          <p:cNvSpPr txBox="1"/>
          <p:nvPr/>
        </p:nvSpPr>
        <p:spPr>
          <a:xfrm>
            <a:off x="8958075" y="4404049"/>
            <a:ext cx="264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draws across</a:t>
            </a:r>
          </a:p>
          <a:p>
            <a:r>
              <a:rPr lang="en-US" dirty="0"/>
              <a:t>samples with a constant</a:t>
            </a:r>
          </a:p>
          <a:p>
            <a:r>
              <a:rPr lang="en-US" dirty="0"/>
              <a:t>relative abundance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B70A205-C98F-4D52-1060-FF12F376CC5D}"/>
              </a:ext>
            </a:extLst>
          </p:cNvPr>
          <p:cNvCxnSpPr/>
          <p:nvPr/>
        </p:nvCxnSpPr>
        <p:spPr>
          <a:xfrm>
            <a:off x="7839075" y="751890"/>
            <a:ext cx="3290264" cy="33103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0EBB156-62CA-525E-FBC7-94D3475CC1F0}"/>
              </a:ext>
            </a:extLst>
          </p:cNvPr>
          <p:cNvCxnSpPr/>
          <p:nvPr/>
        </p:nvCxnSpPr>
        <p:spPr>
          <a:xfrm flipH="1">
            <a:off x="8456311" y="667912"/>
            <a:ext cx="2934290" cy="33943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DBAA1DD-9F92-49E8-5B3B-064FF37178AE}"/>
              </a:ext>
            </a:extLst>
          </p:cNvPr>
          <p:cNvGrpSpPr/>
          <p:nvPr/>
        </p:nvGrpSpPr>
        <p:grpSpPr>
          <a:xfrm>
            <a:off x="8912276" y="4211821"/>
            <a:ext cx="2473682" cy="1317164"/>
            <a:chOff x="7991475" y="3277188"/>
            <a:chExt cx="3551526" cy="3394361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6DD618E-A1CD-C24F-0086-2B753698A616}"/>
                </a:ext>
              </a:extLst>
            </p:cNvPr>
            <p:cNvCxnSpPr/>
            <p:nvPr/>
          </p:nvCxnSpPr>
          <p:spPr>
            <a:xfrm>
              <a:off x="7991475" y="3361166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8719649-D2FE-8002-D199-F24C278796AB}"/>
                </a:ext>
              </a:extLst>
            </p:cNvPr>
            <p:cNvCxnSpPr/>
            <p:nvPr/>
          </p:nvCxnSpPr>
          <p:spPr>
            <a:xfrm flipH="1">
              <a:off x="8608711" y="3277188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9646B15-018A-3954-16F4-D79350A19E6F}"/>
              </a:ext>
            </a:extLst>
          </p:cNvPr>
          <p:cNvSpPr/>
          <p:nvPr/>
        </p:nvSpPr>
        <p:spPr>
          <a:xfrm>
            <a:off x="1783080" y="6355080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863EB-0EA9-5639-C71F-D59951B7809F}"/>
              </a:ext>
            </a:extLst>
          </p:cNvPr>
          <p:cNvSpPr/>
          <p:nvPr/>
        </p:nvSpPr>
        <p:spPr>
          <a:xfrm>
            <a:off x="5786326" y="6337798"/>
            <a:ext cx="1159625" cy="22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D82A63D-7FA3-D916-1C86-C25260ED8A99}"/>
              </a:ext>
            </a:extLst>
          </p:cNvPr>
          <p:cNvSpPr/>
          <p:nvPr/>
        </p:nvSpPr>
        <p:spPr>
          <a:xfrm>
            <a:off x="108408" y="3975384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8D96A9E-8C32-B73D-CC10-18D497759872}"/>
              </a:ext>
            </a:extLst>
          </p:cNvPr>
          <p:cNvSpPr/>
          <p:nvPr/>
        </p:nvSpPr>
        <p:spPr>
          <a:xfrm>
            <a:off x="4132721" y="4043520"/>
            <a:ext cx="240384" cy="122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C488F3-0631-F0B1-3229-3C5547056F79}"/>
              </a:ext>
            </a:extLst>
          </p:cNvPr>
          <p:cNvSpPr txBox="1"/>
          <p:nvPr/>
        </p:nvSpPr>
        <p:spPr>
          <a:xfrm>
            <a:off x="1068016" y="626575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50BAD20-D4BB-6167-3965-D5D1AEAC4835}"/>
              </a:ext>
            </a:extLst>
          </p:cNvPr>
          <p:cNvSpPr txBox="1"/>
          <p:nvPr/>
        </p:nvSpPr>
        <p:spPr>
          <a:xfrm>
            <a:off x="5424768" y="6272036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(mean)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0FDEA5E-8D96-CC12-D4E0-126C1969183B}"/>
              </a:ext>
            </a:extLst>
          </p:cNvPr>
          <p:cNvSpPr txBox="1"/>
          <p:nvPr/>
        </p:nvSpPr>
        <p:spPr>
          <a:xfrm rot="16200000">
            <a:off x="-1032643" y="4202898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50BBFE3-BD8F-BFE3-126F-90D409FF4F60}"/>
              </a:ext>
            </a:extLst>
          </p:cNvPr>
          <p:cNvSpPr txBox="1"/>
          <p:nvPr/>
        </p:nvSpPr>
        <p:spPr>
          <a:xfrm rot="16200000">
            <a:off x="2975319" y="4185612"/>
            <a:ext cx="249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Log10 (variance)</a:t>
            </a:r>
          </a:p>
        </p:txBody>
      </p:sp>
    </p:spTree>
    <p:extLst>
      <p:ext uri="{BB962C8B-B14F-4D97-AF65-F5344CB8AC3E}">
        <p14:creationId xmlns:p14="http://schemas.microsoft.com/office/powerpoint/2010/main" val="2816510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2BE32-BE11-5D67-FF00-02DB5E2575D8}"/>
              </a:ext>
            </a:extLst>
          </p:cNvPr>
          <p:cNvSpPr txBox="1"/>
          <p:nvPr/>
        </p:nvSpPr>
        <p:spPr>
          <a:xfrm>
            <a:off x="858982" y="360218"/>
            <a:ext cx="108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Poisson processes can be surprisingly useful in describing accumulation (richness) of sequence variants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1C54C-D7EC-ABB6-8918-9C1F9AFD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8" y="1479262"/>
            <a:ext cx="7924800" cy="127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5ABEB-E699-AA7F-D35C-5B737018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25" y="1793587"/>
            <a:ext cx="1771650" cy="647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7D4570-9AB6-29BD-9F46-E7A6D481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75" y="301890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3042E-6AB0-34E7-CE86-FBD1E9EB9E70}"/>
              </a:ext>
            </a:extLst>
          </p:cNvPr>
          <p:cNvSpPr txBox="1"/>
          <p:nvPr/>
        </p:nvSpPr>
        <p:spPr>
          <a:xfrm>
            <a:off x="2182056" y="52287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45574-23BF-6DB5-0DD8-CF6CD503794B}"/>
              </a:ext>
            </a:extLst>
          </p:cNvPr>
          <p:cNvSpPr txBox="1"/>
          <p:nvPr/>
        </p:nvSpPr>
        <p:spPr>
          <a:xfrm>
            <a:off x="5130089" y="5167394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Jack Young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90891-DDD8-1FF3-3AC9-62DDB20E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3018908"/>
            <a:ext cx="2095500" cy="20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5E22A-E4F4-5E9B-24F0-1AB888DBB87A}"/>
              </a:ext>
            </a:extLst>
          </p:cNvPr>
          <p:cNvSpPr txBox="1"/>
          <p:nvPr/>
        </p:nvSpPr>
        <p:spPr>
          <a:xfrm>
            <a:off x="905346" y="81481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all unique 16S sequences in a dataset.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by abundance – find children (“single mismatch”) variants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A1FDA-9362-64A1-FFA8-C4526B67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92" y="1083633"/>
            <a:ext cx="7391400" cy="532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65E33-A749-AE13-F8EC-DAEA88BB6D87}"/>
              </a:ext>
            </a:extLst>
          </p:cNvPr>
          <p:cNvSpPr txBox="1"/>
          <p:nvPr/>
        </p:nvSpPr>
        <p:spPr>
          <a:xfrm>
            <a:off x="7512488" y="6506774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https://journals.asm.org/doi/full/10.1128/mSystems.00697-21</a:t>
            </a:r>
          </a:p>
        </p:txBody>
      </p:sp>
    </p:spTree>
    <p:extLst>
      <p:ext uri="{BB962C8B-B14F-4D97-AF65-F5344CB8AC3E}">
        <p14:creationId xmlns:p14="http://schemas.microsoft.com/office/powerpoint/2010/main" val="2725961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F75096-A06F-5D9D-13FF-0D1EB6B480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327345"/>
              </p:ext>
            </p:extLst>
          </p:nvPr>
        </p:nvGraphicFramePr>
        <p:xfrm>
          <a:off x="1669412" y="915656"/>
          <a:ext cx="5110691" cy="536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29280" imgH="4438800" progId="PBrush">
                  <p:embed/>
                </p:oleObj>
              </mc:Choice>
              <mc:Fallback>
                <p:oleObj name="Bitmap Image" r:id="rId2" imgW="4229280" imgH="4438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9412" y="915656"/>
                        <a:ext cx="5110691" cy="5363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622AEDF-A22F-0555-1DB6-C7B336F31955}"/>
              </a:ext>
            </a:extLst>
          </p:cNvPr>
          <p:cNvGrpSpPr/>
          <p:nvPr/>
        </p:nvGrpSpPr>
        <p:grpSpPr>
          <a:xfrm>
            <a:off x="7920213" y="1920401"/>
            <a:ext cx="2998306" cy="2907910"/>
            <a:chOff x="83607" y="1010672"/>
            <a:chExt cx="3530172" cy="342374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F07888-78B5-4358-37FB-41F970421B98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E543942-3F67-62E6-7CA6-077AAEB4904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DE81558E-55D6-C68F-0EEC-0C9838855B5B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FFD31DF3-B41C-29B7-FB4B-EB334A3AA457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66E29D1-B892-BCDB-3A59-AA454E496DDE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FCE366A-9102-4F32-512D-DFEE8723E314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9DF76EA-F16E-04BA-6B4B-44215DBEEA5D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6AC0A3E-1765-4839-703C-7661436C4862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734ED438-6B6C-3F50-2F17-FA8B79F448E4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8126E7F-81D2-E5D8-2869-CDFCD631A3EF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509FA04F-D369-B794-2F60-6176980E5342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36E5DCE-4EE5-5CB4-21B6-DB9DB8EDDC6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4FAB31F8-2E28-B564-EC6A-ADA57619AC74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490E2592-E469-5E4C-1EB9-0E7595B3BA48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B0A51EB-0829-99E3-2284-091E91A1516E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75233A0D-FC31-0D19-AAF3-2AC61D083684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FFDDD5E-6279-9CD1-E21B-8CCA2D665EE2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66CDA84-DE63-A8A1-AA8E-5D0F17125CB7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BF5A18-E35C-9919-F282-03A3976B53DC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E991F07C-CD38-33D8-A965-05CB1B0D8FEB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6633C546-99E5-4B8A-E5C0-DA744BD40CC7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6F02641E-51DF-CA95-F115-D609935874B3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D4173861-C957-CC59-EBC0-36C7CBDDBCA7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7002B79F-90F5-42CA-CA59-FE2A330571C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A629812-8F29-88F8-D116-5E93BDD438D6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EC868762-FC22-850B-DD63-62B95F0F31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24B70BAC-E269-358D-2D33-48913ADE5CBB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B9D09E13-9CEB-E76F-B061-8350E2759D88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C3E833F0-B276-BFC9-3EF3-3C085D593BDA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8AD020F-F915-932C-25C6-71933751965E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3B10AD64-B8E5-D9CA-3F26-941F4F47B85D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6849D79-B724-D20E-4C51-3A8B0DD754E9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D579228-6DEC-75E1-B1D4-64110020730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0E39218A-5C63-970E-CFD5-1779B2E6DF4D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13637528-1683-8CC8-2A32-99BAE3F42C2F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D4A28EA9-1705-C9FF-ECC9-F96BAC055ED7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AE8DD63-86B2-25DC-09C3-DE26B78F9C3E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A06E8ABE-0AD0-9086-3598-8168F1E21148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60C9ED6-45CA-F2C4-26A7-D32FFA0D3B93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90BC9105-F7E1-C68C-EB13-08B867C78CD2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64AC228-4BB3-7465-3651-6C9B706E9BD7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AD0B456-0BCE-57F4-F7E2-EA3BD4267A89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726DA1EE-AE31-34F9-B243-6E1A382D2433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8F79BAA-824B-84A5-C1C6-0D1015433E1F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2F30A96-9BF9-7CA4-93A4-045AFB25AA6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F34720D-5D4C-4792-8E06-A6E6CC0640E4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1E559A0-46D6-98A8-56BC-063B327ECDF2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42F25EE9-B86D-8254-E2DF-16C7E32412AD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B14F6AE6-2634-066B-2632-591B9EF53955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190D6B-0532-BE85-272F-3BD26FD8CF0B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84CC2F7E-5300-F186-EB17-D488E13082EE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1303B2F3-AC34-9EA4-C2A7-366DA461045C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E8D90A4A-FC67-9ACB-67E8-39E0F53688E8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7FACC31F-B52F-8853-AFAA-B22F26A64566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00E9F8F9-EAAD-C4B7-B84E-0B1DD5029271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5B7C0ED6-1735-013C-7397-500EEE257B45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18EE2EE9-A11F-34D7-6224-E067A532EC7F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F33B5AC4-450F-8E47-5F1E-2ADBD1250CB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5C8234A3-6255-96A6-15B5-2063DA087F85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2438FAA8-4B4B-EE6F-C3DA-A932C6332D17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43479449-48D1-3C79-D981-30E9A576B9B1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A4B90DBD-5D25-9E86-D4CA-AA5600876213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7E59EC3A-9AB8-765E-59DA-F9DEC76B644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6B91558-DFEE-CAD6-8897-A3F63A86E0C0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48A5421-D80E-CF5F-9E32-19BAA93DE58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4C857034-A8CC-397C-E794-3D7FC2A46342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7DAC13E3-8302-A495-5259-781F21864903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D3E5FFF5-0E7B-B761-7DA8-6DF70E6DEF96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43D07DAB-1F14-48BA-B377-D2C4D63474C5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94C094A-01E9-1A3C-7238-2AF452BABA43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A8AE0DF3-A5EA-2261-420C-D91EF8A411C6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BFC1AB29-A32A-DB48-F36C-1D85A16ED548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181A22B9-C5C9-5FE4-E545-D3A752DF9F1B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09C7FDC1-C582-59A6-DF81-47BCD267B058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69E5D393-A4C6-4620-EBD5-0CD7DA940317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913A10D-B0EC-B89E-469A-92392A50A1FC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F7BFC64-C7B4-8B16-C688-0E878856E182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7D6BEEFD-6819-BECD-3137-002245BC4AD7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A28AA53F-1EE2-58B3-9BFA-CD64C5A0C5B1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08849C05-C9B3-92A4-7C1C-AF227CD4762C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1C93772-0299-AA9E-826E-D6AAF24CE08C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F493DCEB-E064-9980-34FC-7DDB7067EDF6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55F5B099-A090-05DF-7568-F67E8F6F633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783139D5-1C2A-3F72-CD6E-50C76225F877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ED2C5688-C097-ADD3-D2D7-DE8CD9358376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993AA72C-2145-B54A-0E01-001166598D57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3BA068FD-16A3-AB04-8859-A6CD22694054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7CAA8761-788F-79A8-154C-7DA91E7B202F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3C2235D0-2770-A559-DE06-8AA8E440A761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2FC812C2-7969-9F79-D7DA-377277BA085A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0FFB3D2A-F21B-2CBA-B21D-429A4A2E4C9D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1C6737D6-BC17-FEC0-6E29-317F6613333D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A5BB8F84-99F8-B094-EFAC-D8AF392392F5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B309735C-3C05-F591-F683-998BC25D7ADA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6EC34AE-C6FE-0897-32CF-9FCD7EF03DA1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9AB70D35-4ACA-F4E4-533E-EC401963496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DEDA0766-5C40-79BF-01FD-09981E2704F1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E8DCC869-FBA1-7163-1334-D959EA455445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56329E6-4177-DC3B-F2A6-6E5E52E08976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B135295-A2AC-5007-C8D7-AA030A1202D2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D186CBAD-4D66-8F71-910A-F1FDEAFCD43F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BEA24927-476C-7F6A-8588-1F9A9E5352E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D8C51F44-F5F7-1B7A-E541-F516744D584F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AB505F78-9E76-FD77-433C-4AE17AA610C4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F2240D88-6AAC-8A53-F9D9-A1723A335111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25D7BFA6-8F16-4079-821B-AC208007FC08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71A4AE49-0514-C91B-5246-D73B36C53089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65BB5682-5DEE-6888-40EC-8179491D00E8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B826F895-91B3-8326-A398-A5CCD9C2D0C2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01A3FD9-D7E8-8E56-A830-59495E64722D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3DA05C82-610B-3F4B-6214-126CA67DEB1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CB746DD5-63BB-27CD-C431-FE135CF12F64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A1272700-926A-77B4-2548-FCD50EDB621C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18B3F85-C483-AA1C-BE2B-9890D01FB720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081135FB-8FE6-1C6B-DDB7-639BCAF34081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F6E4E50E-CB55-2101-4225-568F2BB8DC9A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5F4192F-428E-0414-9C22-D014F54836E8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202C29CD-B2D9-E672-EDDF-09C95B7E4BD0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EDAAD4C6-2774-8CA0-7510-E2B98984B21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36AEA573-D5DC-5C06-FB15-36DD4EBFD447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F562D046-80C5-BBFD-C2B9-BE33AB2D44B0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F1B5EF7F-D2F6-B52B-D2A5-B08E9DD7ED8F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A2216262-DDC3-ED36-2B86-F1F54B64399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2910ADCA-CB3E-948E-4AF6-6385897B9C12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A4821FCF-2CF5-9948-383F-A1612C87FBFA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BEC32DEE-5C17-619F-451B-1537FD77CF7D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27DD94C7-08D7-027F-32F3-29EC6B0F8FFA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2B6CD473-7957-5426-84F0-EBEF97E9A0E8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16D36351-7046-67E2-45EA-D25128C921CC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1403EDCF-DF7E-C051-7C8D-F656E32C0BFE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02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4CEE4-6EBB-6E9A-971A-92BB11B6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97" y="803450"/>
            <a:ext cx="6865449" cy="4738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29653-CFF3-5911-8AE3-FE44AA4A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98" y="5542070"/>
            <a:ext cx="7593500" cy="1331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05081-BA17-04DF-F2E5-F59AD54A9BAC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B9FC32-708E-8E69-E095-E11CD5A88B21}"/>
              </a:ext>
            </a:extLst>
          </p:cNvPr>
          <p:cNvGrpSpPr/>
          <p:nvPr/>
        </p:nvGrpSpPr>
        <p:grpSpPr>
          <a:xfrm>
            <a:off x="8660045" y="1442419"/>
            <a:ext cx="2998306" cy="2907910"/>
            <a:chOff x="83607" y="1010672"/>
            <a:chExt cx="3530172" cy="342374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86C9B37-F4AF-1432-EE3C-5C6819A0DAF9}"/>
                </a:ext>
              </a:extLst>
            </p:cNvPr>
            <p:cNvSpPr/>
            <p:nvPr/>
          </p:nvSpPr>
          <p:spPr>
            <a:xfrm rot="16713250">
              <a:off x="392868" y="1213503"/>
              <a:ext cx="2911649" cy="3530172"/>
            </a:xfrm>
            <a:custGeom>
              <a:avLst/>
              <a:gdLst>
                <a:gd name="connsiteX0" fmla="*/ 2137255 w 2911649"/>
                <a:gd name="connsiteY0" fmla="*/ 0 h 3530172"/>
                <a:gd name="connsiteX1" fmla="*/ 3655 w 2911649"/>
                <a:gd name="connsiteY1" fmla="*/ 1902691 h 3530172"/>
                <a:gd name="connsiteX2" fmla="*/ 2589837 w 2911649"/>
                <a:gd name="connsiteY2" fmla="*/ 3352800 h 3530172"/>
                <a:gd name="connsiteX3" fmla="*/ 2783801 w 2911649"/>
                <a:gd name="connsiteY3" fmla="*/ 3454400 h 353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1649" h="3530172">
                  <a:moveTo>
                    <a:pt x="2137255" y="0"/>
                  </a:moveTo>
                  <a:cubicBezTo>
                    <a:pt x="1032740" y="671945"/>
                    <a:pt x="-71775" y="1343891"/>
                    <a:pt x="3655" y="1902691"/>
                  </a:cubicBezTo>
                  <a:cubicBezTo>
                    <a:pt x="79085" y="2461491"/>
                    <a:pt x="2126479" y="3094182"/>
                    <a:pt x="2589837" y="3352800"/>
                  </a:cubicBezTo>
                  <a:cubicBezTo>
                    <a:pt x="3053195" y="3611418"/>
                    <a:pt x="2918498" y="3532909"/>
                    <a:pt x="2783801" y="345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28336129-1602-798D-1457-DC9AF4952E59}"/>
                </a:ext>
              </a:extLst>
            </p:cNvPr>
            <p:cNvSpPr/>
            <p:nvPr/>
          </p:nvSpPr>
          <p:spPr>
            <a:xfrm>
              <a:off x="307570" y="19097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9FEDEDA-FA8E-757A-0BD0-FC6BE034F5CC}"/>
                </a:ext>
              </a:extLst>
            </p:cNvPr>
            <p:cNvSpPr/>
            <p:nvPr/>
          </p:nvSpPr>
          <p:spPr>
            <a:xfrm>
              <a:off x="1226035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AEC1580B-D2D7-33A6-A126-1EE55B5DA2C9}"/>
                </a:ext>
              </a:extLst>
            </p:cNvPr>
            <p:cNvSpPr/>
            <p:nvPr/>
          </p:nvSpPr>
          <p:spPr>
            <a:xfrm>
              <a:off x="965332" y="19917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590691B6-CD4C-4DFC-792B-A39A0F0872AA}"/>
                </a:ext>
              </a:extLst>
            </p:cNvPr>
            <p:cNvSpPr/>
            <p:nvPr/>
          </p:nvSpPr>
          <p:spPr>
            <a:xfrm>
              <a:off x="700626" y="19760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3CC5DE93-E1BE-65B1-0184-0C4A74EB58DC}"/>
                </a:ext>
              </a:extLst>
            </p:cNvPr>
            <p:cNvSpPr/>
            <p:nvPr/>
          </p:nvSpPr>
          <p:spPr>
            <a:xfrm>
              <a:off x="439923" y="20621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93E56A98-F735-501D-6F13-F7C040863ED1}"/>
                </a:ext>
              </a:extLst>
            </p:cNvPr>
            <p:cNvSpPr/>
            <p:nvPr/>
          </p:nvSpPr>
          <p:spPr>
            <a:xfrm>
              <a:off x="610092" y="22145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94BEDA9-19FB-4CC3-2542-868E9C1D9099}"/>
                </a:ext>
              </a:extLst>
            </p:cNvPr>
            <p:cNvSpPr/>
            <p:nvPr/>
          </p:nvSpPr>
          <p:spPr>
            <a:xfrm>
              <a:off x="853026" y="22166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FB0DC7B-EA88-3F80-8102-351E998E063D}"/>
                </a:ext>
              </a:extLst>
            </p:cNvPr>
            <p:cNvSpPr/>
            <p:nvPr/>
          </p:nvSpPr>
          <p:spPr>
            <a:xfrm>
              <a:off x="497294" y="18849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BEF51557-D301-1763-F9AF-99E680074227}"/>
                </a:ext>
              </a:extLst>
            </p:cNvPr>
            <p:cNvSpPr/>
            <p:nvPr/>
          </p:nvSpPr>
          <p:spPr>
            <a:xfrm>
              <a:off x="711899" y="17542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98B94C4-0ECE-2F20-F293-C578E5595591}"/>
                </a:ext>
              </a:extLst>
            </p:cNvPr>
            <p:cNvSpPr/>
            <p:nvPr/>
          </p:nvSpPr>
          <p:spPr>
            <a:xfrm>
              <a:off x="963823" y="178227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DAD76DD-92EF-00FE-F003-30BC543C79D7}"/>
                </a:ext>
              </a:extLst>
            </p:cNvPr>
            <p:cNvSpPr/>
            <p:nvPr/>
          </p:nvSpPr>
          <p:spPr>
            <a:xfrm>
              <a:off x="450639" y="1670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74EFA0F-336D-D96D-27DB-906B2517A382}"/>
                </a:ext>
              </a:extLst>
            </p:cNvPr>
            <p:cNvSpPr/>
            <p:nvPr/>
          </p:nvSpPr>
          <p:spPr>
            <a:xfrm>
              <a:off x="1262403" y="17636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6ED3777-1141-7410-67C3-C9FECBC643C5}"/>
                </a:ext>
              </a:extLst>
            </p:cNvPr>
            <p:cNvSpPr/>
            <p:nvPr/>
          </p:nvSpPr>
          <p:spPr>
            <a:xfrm>
              <a:off x="226702" y="167964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E70A36D0-7520-C58F-1CF0-04D286906C14}"/>
                </a:ext>
              </a:extLst>
            </p:cNvPr>
            <p:cNvSpPr/>
            <p:nvPr/>
          </p:nvSpPr>
          <p:spPr>
            <a:xfrm>
              <a:off x="637254" y="151169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D67FFE31-60BF-5687-22AD-C6D61755961B}"/>
                </a:ext>
              </a:extLst>
            </p:cNvPr>
            <p:cNvSpPr/>
            <p:nvPr/>
          </p:nvSpPr>
          <p:spPr>
            <a:xfrm>
              <a:off x="375994" y="141838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63F2EB1C-5314-7EE5-A3F3-461ADDD86059}"/>
                </a:ext>
              </a:extLst>
            </p:cNvPr>
            <p:cNvSpPr/>
            <p:nvPr/>
          </p:nvSpPr>
          <p:spPr>
            <a:xfrm>
              <a:off x="1057127" y="215550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E6A9182D-F362-4950-A3FC-3240C9C48F83}"/>
                </a:ext>
              </a:extLst>
            </p:cNvPr>
            <p:cNvSpPr/>
            <p:nvPr/>
          </p:nvSpPr>
          <p:spPr>
            <a:xfrm>
              <a:off x="889182" y="150236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62533B-2EAA-F15F-2E1A-F905102A77B9}"/>
                </a:ext>
              </a:extLst>
            </p:cNvPr>
            <p:cNvGrpSpPr/>
            <p:nvPr/>
          </p:nvGrpSpPr>
          <p:grpSpPr>
            <a:xfrm>
              <a:off x="1705703" y="2587912"/>
              <a:ext cx="1216770" cy="970263"/>
              <a:chOff x="1122503" y="3368475"/>
              <a:chExt cx="1216770" cy="970263"/>
            </a:xfrm>
          </p:grpSpPr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FD227B58-3CA3-2440-7997-F70E723186F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9A345134-F054-87AE-0627-053873296DD0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80AB9EB9-FCF6-C4F6-0F74-2CD6212F1F69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lowchart: Connector 120">
                <a:extLst>
                  <a:ext uri="{FF2B5EF4-FFF2-40B4-BE49-F238E27FC236}">
                    <a16:creationId xmlns:a16="http://schemas.microsoft.com/office/drawing/2014/main" id="{F9B55F0D-38AF-140D-1CC3-C471F42AE2F9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lowchart: Connector 121">
                <a:extLst>
                  <a:ext uri="{FF2B5EF4-FFF2-40B4-BE49-F238E27FC236}">
                    <a16:creationId xmlns:a16="http://schemas.microsoft.com/office/drawing/2014/main" id="{9C8F352E-BCA2-AD9B-978B-BD0A51E04F21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lowchart: Connector 122">
                <a:extLst>
                  <a:ext uri="{FF2B5EF4-FFF2-40B4-BE49-F238E27FC236}">
                    <a16:creationId xmlns:a16="http://schemas.microsoft.com/office/drawing/2014/main" id="{A7510815-88E1-314A-BD7A-2E448E2D913F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F413C656-8AA3-7302-1375-2605DB0ED504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FF353444-4E4B-C010-7570-431505DDF585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Connector 125">
                <a:extLst>
                  <a:ext uri="{FF2B5EF4-FFF2-40B4-BE49-F238E27FC236}">
                    <a16:creationId xmlns:a16="http://schemas.microsoft.com/office/drawing/2014/main" id="{8140313C-BA60-BF54-EAD0-C57F9DE2A31D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D307B234-11D5-A75F-4311-E04745D01D7C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AD9630E-19A0-84C0-6A0A-42CA68463717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F8CD7C24-FB22-D363-A056-C1EA2CE47CC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1733062E-89EE-1A07-8ED4-EF7ED1BEF56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E2C08C71-91D0-3F8E-35BF-6788840017A6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5E98D386-F9C4-06B1-A626-E12E1052969A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Connector 132">
                <a:extLst>
                  <a:ext uri="{FF2B5EF4-FFF2-40B4-BE49-F238E27FC236}">
                    <a16:creationId xmlns:a16="http://schemas.microsoft.com/office/drawing/2014/main" id="{01DA15EB-F59A-687E-28B8-D141EA4704FA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28262735-C5A5-EC46-06CE-F2E3D746FD9B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24118D5-BF8E-CD61-8BA8-D05C96224A88}"/>
                </a:ext>
              </a:extLst>
            </p:cNvPr>
            <p:cNvSpPr/>
            <p:nvPr/>
          </p:nvSpPr>
          <p:spPr>
            <a:xfrm>
              <a:off x="629822" y="28563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9715662D-DFFD-3A38-CA3C-F45E5F04A0E9}"/>
                </a:ext>
              </a:extLst>
            </p:cNvPr>
            <p:cNvSpPr/>
            <p:nvPr/>
          </p:nvSpPr>
          <p:spPr>
            <a:xfrm>
              <a:off x="1548287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5D05EC6-F257-993B-9E4C-53F07E4E031C}"/>
                </a:ext>
              </a:extLst>
            </p:cNvPr>
            <p:cNvSpPr/>
            <p:nvPr/>
          </p:nvSpPr>
          <p:spPr>
            <a:xfrm>
              <a:off x="1287584" y="293830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27BFD3D9-A32A-CC26-8CA5-5CA08D597367}"/>
                </a:ext>
              </a:extLst>
            </p:cNvPr>
            <p:cNvSpPr/>
            <p:nvPr/>
          </p:nvSpPr>
          <p:spPr>
            <a:xfrm>
              <a:off x="1022878" y="292266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F9A1FE0-9F80-E7FE-A30C-DB319FD7145A}"/>
                </a:ext>
              </a:extLst>
            </p:cNvPr>
            <p:cNvSpPr/>
            <p:nvPr/>
          </p:nvSpPr>
          <p:spPr>
            <a:xfrm>
              <a:off x="762175" y="30086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1488CCF9-706C-2EBC-529A-9D3B3F15D635}"/>
                </a:ext>
              </a:extLst>
            </p:cNvPr>
            <p:cNvSpPr/>
            <p:nvPr/>
          </p:nvSpPr>
          <p:spPr>
            <a:xfrm>
              <a:off x="932344" y="316107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D429460A-9BB9-D486-3E85-CA0B17739AF4}"/>
                </a:ext>
              </a:extLst>
            </p:cNvPr>
            <p:cNvSpPr/>
            <p:nvPr/>
          </p:nvSpPr>
          <p:spPr>
            <a:xfrm>
              <a:off x="1175278" y="316319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EBD9CDB-4BBE-AFA5-221C-EA2FEB097A95}"/>
                </a:ext>
              </a:extLst>
            </p:cNvPr>
            <p:cNvSpPr/>
            <p:nvPr/>
          </p:nvSpPr>
          <p:spPr>
            <a:xfrm>
              <a:off x="819546" y="2831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182D89A9-460C-5A79-3F09-A3676A48042C}"/>
                </a:ext>
              </a:extLst>
            </p:cNvPr>
            <p:cNvSpPr/>
            <p:nvPr/>
          </p:nvSpPr>
          <p:spPr>
            <a:xfrm>
              <a:off x="1034151" y="27008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6ADD9563-47D9-A919-1F84-B896ED2526A7}"/>
                </a:ext>
              </a:extLst>
            </p:cNvPr>
            <p:cNvSpPr/>
            <p:nvPr/>
          </p:nvSpPr>
          <p:spPr>
            <a:xfrm>
              <a:off x="1286075" y="27288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D7300271-7D97-B16F-31DD-D0119985F7E5}"/>
                </a:ext>
              </a:extLst>
            </p:cNvPr>
            <p:cNvSpPr/>
            <p:nvPr/>
          </p:nvSpPr>
          <p:spPr>
            <a:xfrm>
              <a:off x="772891" y="26168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141D2837-3C63-BCD6-0D79-0E22168B527E}"/>
                </a:ext>
              </a:extLst>
            </p:cNvPr>
            <p:cNvSpPr/>
            <p:nvPr/>
          </p:nvSpPr>
          <p:spPr>
            <a:xfrm>
              <a:off x="1584655" y="271018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7C84BB01-A9B9-062A-61F2-F4B8D117ED1F}"/>
                </a:ext>
              </a:extLst>
            </p:cNvPr>
            <p:cNvSpPr/>
            <p:nvPr/>
          </p:nvSpPr>
          <p:spPr>
            <a:xfrm>
              <a:off x="548954" y="2626207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4C43AD1E-9B7A-3795-3619-EA00C854A5A0}"/>
                </a:ext>
              </a:extLst>
            </p:cNvPr>
            <p:cNvSpPr/>
            <p:nvPr/>
          </p:nvSpPr>
          <p:spPr>
            <a:xfrm>
              <a:off x="959506" y="245825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66CEB067-0FD3-8C4E-070C-99FEEE6528AA}"/>
                </a:ext>
              </a:extLst>
            </p:cNvPr>
            <p:cNvSpPr/>
            <p:nvPr/>
          </p:nvSpPr>
          <p:spPr>
            <a:xfrm>
              <a:off x="698246" y="236495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B53371A-D492-C6F3-8718-78C1F1B15EC7}"/>
                </a:ext>
              </a:extLst>
            </p:cNvPr>
            <p:cNvSpPr/>
            <p:nvPr/>
          </p:nvSpPr>
          <p:spPr>
            <a:xfrm>
              <a:off x="1379379" y="31020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F6B94C24-A1EF-9A47-E4C7-1ECD14916A1B}"/>
                </a:ext>
              </a:extLst>
            </p:cNvPr>
            <p:cNvSpPr/>
            <p:nvPr/>
          </p:nvSpPr>
          <p:spPr>
            <a:xfrm>
              <a:off x="1211434" y="2448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FBB07981-0659-81E1-3FFA-948C19EF5720}"/>
                </a:ext>
              </a:extLst>
            </p:cNvPr>
            <p:cNvSpPr/>
            <p:nvPr/>
          </p:nvSpPr>
          <p:spPr>
            <a:xfrm>
              <a:off x="2119348" y="2201752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A9FC1D8F-1160-28D0-523F-C76144502FAD}"/>
                </a:ext>
              </a:extLst>
            </p:cNvPr>
            <p:cNvSpPr/>
            <p:nvPr/>
          </p:nvSpPr>
          <p:spPr>
            <a:xfrm>
              <a:off x="1858645" y="22173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E72C5FD4-F505-D39D-AFE5-3D85A065246E}"/>
                </a:ext>
              </a:extLst>
            </p:cNvPr>
            <p:cNvSpPr/>
            <p:nvPr/>
          </p:nvSpPr>
          <p:spPr>
            <a:xfrm>
              <a:off x="1593939" y="220175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9E6293AE-9444-681D-A201-1E5CA867309C}"/>
                </a:ext>
              </a:extLst>
            </p:cNvPr>
            <p:cNvSpPr/>
            <p:nvPr/>
          </p:nvSpPr>
          <p:spPr>
            <a:xfrm>
              <a:off x="1333236" y="22877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A96DDCBC-B69D-DD88-3EC3-7792AC17C8C6}"/>
                </a:ext>
              </a:extLst>
            </p:cNvPr>
            <p:cNvSpPr/>
            <p:nvPr/>
          </p:nvSpPr>
          <p:spPr>
            <a:xfrm>
              <a:off x="1503405" y="244016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837453FA-A4CF-B6CA-D358-C6AC32F8973C}"/>
                </a:ext>
              </a:extLst>
            </p:cNvPr>
            <p:cNvSpPr/>
            <p:nvPr/>
          </p:nvSpPr>
          <p:spPr>
            <a:xfrm>
              <a:off x="1746339" y="244228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452025D8-68A1-1F64-A51A-80D99C86F5D4}"/>
                </a:ext>
              </a:extLst>
            </p:cNvPr>
            <p:cNvSpPr/>
            <p:nvPr/>
          </p:nvSpPr>
          <p:spPr>
            <a:xfrm>
              <a:off x="1390607" y="211056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7CA78277-FE62-D982-FAAA-0FAFC703F242}"/>
                </a:ext>
              </a:extLst>
            </p:cNvPr>
            <p:cNvSpPr/>
            <p:nvPr/>
          </p:nvSpPr>
          <p:spPr>
            <a:xfrm>
              <a:off x="1605212" y="197994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9E000D8-C4CA-D535-79AE-F8C4CE2C7667}"/>
                </a:ext>
              </a:extLst>
            </p:cNvPr>
            <p:cNvSpPr/>
            <p:nvPr/>
          </p:nvSpPr>
          <p:spPr>
            <a:xfrm>
              <a:off x="1857136" y="200792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B4413B1-5804-B2F4-21CC-5387D8992D1B}"/>
                </a:ext>
              </a:extLst>
            </p:cNvPr>
            <p:cNvSpPr/>
            <p:nvPr/>
          </p:nvSpPr>
          <p:spPr>
            <a:xfrm>
              <a:off x="2155716" y="198927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FAB87200-C7F8-CACB-81E0-2788EDA9AE26}"/>
                </a:ext>
              </a:extLst>
            </p:cNvPr>
            <p:cNvSpPr/>
            <p:nvPr/>
          </p:nvSpPr>
          <p:spPr>
            <a:xfrm>
              <a:off x="1530567" y="17373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8E525B2C-45B7-3154-4931-E45355F59500}"/>
                </a:ext>
              </a:extLst>
            </p:cNvPr>
            <p:cNvSpPr/>
            <p:nvPr/>
          </p:nvSpPr>
          <p:spPr>
            <a:xfrm>
              <a:off x="1950440" y="238115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7C4F4BCE-9BED-9055-BDBE-7A743547143F}"/>
                </a:ext>
              </a:extLst>
            </p:cNvPr>
            <p:cNvSpPr/>
            <p:nvPr/>
          </p:nvSpPr>
          <p:spPr>
            <a:xfrm>
              <a:off x="1782495" y="17280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332350-3479-C58F-DECD-442BF6F50F3C}"/>
                </a:ext>
              </a:extLst>
            </p:cNvPr>
            <p:cNvSpPr/>
            <p:nvPr/>
          </p:nvSpPr>
          <p:spPr>
            <a:xfrm>
              <a:off x="2374406" y="24824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694830E1-D1D0-2C72-CEEB-E9444546D08A}"/>
                </a:ext>
              </a:extLst>
            </p:cNvPr>
            <p:cNvSpPr/>
            <p:nvPr/>
          </p:nvSpPr>
          <p:spPr>
            <a:xfrm>
              <a:off x="3032168" y="256442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561FFFD3-775B-DA5B-2965-EADAB43AD50D}"/>
                </a:ext>
              </a:extLst>
            </p:cNvPr>
            <p:cNvSpPr/>
            <p:nvPr/>
          </p:nvSpPr>
          <p:spPr>
            <a:xfrm>
              <a:off x="2767462" y="254877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06B4B68-95A2-9D78-DBA0-45888BC361DA}"/>
                </a:ext>
              </a:extLst>
            </p:cNvPr>
            <p:cNvSpPr/>
            <p:nvPr/>
          </p:nvSpPr>
          <p:spPr>
            <a:xfrm>
              <a:off x="2516088" y="279340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3395FB1-F1D0-2D81-EFBB-BBD19540B37D}"/>
                </a:ext>
              </a:extLst>
            </p:cNvPr>
            <p:cNvSpPr/>
            <p:nvPr/>
          </p:nvSpPr>
          <p:spPr>
            <a:xfrm>
              <a:off x="2686259" y="275919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3569A3B6-7952-F95C-84AF-26FB47A75836}"/>
                </a:ext>
              </a:extLst>
            </p:cNvPr>
            <p:cNvSpPr/>
            <p:nvPr/>
          </p:nvSpPr>
          <p:spPr>
            <a:xfrm>
              <a:off x="2919862" y="278931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94CD7858-EE92-E47B-C3A2-E77C6375EFC5}"/>
                </a:ext>
              </a:extLst>
            </p:cNvPr>
            <p:cNvSpPr/>
            <p:nvPr/>
          </p:nvSpPr>
          <p:spPr>
            <a:xfrm>
              <a:off x="2564130" y="24575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B99D4046-D077-4035-2D9C-D843F7CC0665}"/>
                </a:ext>
              </a:extLst>
            </p:cNvPr>
            <p:cNvSpPr/>
            <p:nvPr/>
          </p:nvSpPr>
          <p:spPr>
            <a:xfrm>
              <a:off x="2778735" y="23269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BA865FC6-E9B8-C48C-ED9F-FA3BEE1F1383}"/>
                </a:ext>
              </a:extLst>
            </p:cNvPr>
            <p:cNvSpPr/>
            <p:nvPr/>
          </p:nvSpPr>
          <p:spPr>
            <a:xfrm>
              <a:off x="3030659" y="235495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CE3A0DE7-2ED9-5980-1E1C-E02D7C3E53AE}"/>
                </a:ext>
              </a:extLst>
            </p:cNvPr>
            <p:cNvSpPr/>
            <p:nvPr/>
          </p:nvSpPr>
          <p:spPr>
            <a:xfrm>
              <a:off x="2517475" y="22429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350A4311-7638-63E2-F869-FE3F456FCB96}"/>
                </a:ext>
              </a:extLst>
            </p:cNvPr>
            <p:cNvSpPr/>
            <p:nvPr/>
          </p:nvSpPr>
          <p:spPr>
            <a:xfrm>
              <a:off x="2293538" y="22523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EB8766C-39BE-5404-2D31-11C81463351F}"/>
                </a:ext>
              </a:extLst>
            </p:cNvPr>
            <p:cNvSpPr/>
            <p:nvPr/>
          </p:nvSpPr>
          <p:spPr>
            <a:xfrm>
              <a:off x="2704090" y="20843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77820FD8-92AD-A559-62E6-1D69B445249E}"/>
                </a:ext>
              </a:extLst>
            </p:cNvPr>
            <p:cNvSpPr/>
            <p:nvPr/>
          </p:nvSpPr>
          <p:spPr>
            <a:xfrm>
              <a:off x="2442830" y="199106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86E66A8-2C08-8D61-6215-71E3E02F2CF9}"/>
                </a:ext>
              </a:extLst>
            </p:cNvPr>
            <p:cNvSpPr/>
            <p:nvPr/>
          </p:nvSpPr>
          <p:spPr>
            <a:xfrm>
              <a:off x="2956018" y="20750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57A98D8-67FF-78D4-A264-1911A598D7C9}"/>
                </a:ext>
              </a:extLst>
            </p:cNvPr>
            <p:cNvGrpSpPr/>
            <p:nvPr/>
          </p:nvGrpSpPr>
          <p:grpSpPr>
            <a:xfrm>
              <a:off x="1844863" y="1010672"/>
              <a:ext cx="1216770" cy="970263"/>
              <a:chOff x="1122503" y="3368475"/>
              <a:chExt cx="1216770" cy="970263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6D3C1752-87F9-1BA8-33A1-CFA87C92F67A}"/>
                  </a:ext>
                </a:extLst>
              </p:cNvPr>
              <p:cNvSpPr/>
              <p:nvPr/>
            </p:nvSpPr>
            <p:spPr>
              <a:xfrm>
                <a:off x="1203371" y="38598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2E773BF7-94FE-D6AE-A532-C5BF37380A12}"/>
                  </a:ext>
                </a:extLst>
              </p:cNvPr>
              <p:cNvSpPr/>
              <p:nvPr/>
            </p:nvSpPr>
            <p:spPr>
              <a:xfrm>
                <a:off x="2121836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Connector 102">
                <a:extLst>
                  <a:ext uri="{FF2B5EF4-FFF2-40B4-BE49-F238E27FC236}">
                    <a16:creationId xmlns:a16="http://schemas.microsoft.com/office/drawing/2014/main" id="{9CB648A2-56A5-7ADB-8FB3-8E5EB20D937A}"/>
                  </a:ext>
                </a:extLst>
              </p:cNvPr>
              <p:cNvSpPr/>
              <p:nvPr/>
            </p:nvSpPr>
            <p:spPr>
              <a:xfrm>
                <a:off x="1861133" y="39418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lowchart: Connector 103">
                <a:extLst>
                  <a:ext uri="{FF2B5EF4-FFF2-40B4-BE49-F238E27FC236}">
                    <a16:creationId xmlns:a16="http://schemas.microsoft.com/office/drawing/2014/main" id="{F51005F5-0B06-9699-C6ED-DD233FB67B75}"/>
                  </a:ext>
                </a:extLst>
              </p:cNvPr>
              <p:cNvSpPr/>
              <p:nvPr/>
            </p:nvSpPr>
            <p:spPr>
              <a:xfrm>
                <a:off x="1596427" y="39261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F51DB4AF-B65D-8EBA-8D20-7DEECEB189D4}"/>
                  </a:ext>
                </a:extLst>
              </p:cNvPr>
              <p:cNvSpPr/>
              <p:nvPr/>
            </p:nvSpPr>
            <p:spPr>
              <a:xfrm>
                <a:off x="1335724" y="40121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Connector 105">
                <a:extLst>
                  <a:ext uri="{FF2B5EF4-FFF2-40B4-BE49-F238E27FC236}">
                    <a16:creationId xmlns:a16="http://schemas.microsoft.com/office/drawing/2014/main" id="{D1752452-49F5-3949-470F-FC56A4BFA6B5}"/>
                  </a:ext>
                </a:extLst>
              </p:cNvPr>
              <p:cNvSpPr/>
              <p:nvPr/>
            </p:nvSpPr>
            <p:spPr>
              <a:xfrm>
                <a:off x="1505893" y="41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043DC6BB-84C3-FCC7-407A-A3E1B5E27822}"/>
                  </a:ext>
                </a:extLst>
              </p:cNvPr>
              <p:cNvSpPr/>
              <p:nvPr/>
            </p:nvSpPr>
            <p:spPr>
              <a:xfrm>
                <a:off x="1748827" y="416672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B2CCD2F0-4522-90E2-0D7E-7E8E83BF2239}"/>
                  </a:ext>
                </a:extLst>
              </p:cNvPr>
              <p:cNvSpPr/>
              <p:nvPr/>
            </p:nvSpPr>
            <p:spPr>
              <a:xfrm>
                <a:off x="1393095" y="38350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A916AF21-9865-32E0-1AC6-0B301D2DA470}"/>
                  </a:ext>
                </a:extLst>
              </p:cNvPr>
              <p:cNvSpPr/>
              <p:nvPr/>
            </p:nvSpPr>
            <p:spPr>
              <a:xfrm>
                <a:off x="1607700" y="37043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C2EE0A7A-5BC7-4060-8F1D-37EFE6244400}"/>
                  </a:ext>
                </a:extLst>
              </p:cNvPr>
              <p:cNvSpPr/>
              <p:nvPr/>
            </p:nvSpPr>
            <p:spPr>
              <a:xfrm>
                <a:off x="1859624" y="373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Connector 110">
                <a:extLst>
                  <a:ext uri="{FF2B5EF4-FFF2-40B4-BE49-F238E27FC236}">
                    <a16:creationId xmlns:a16="http://schemas.microsoft.com/office/drawing/2014/main" id="{FD2E851C-1657-0D81-AD39-997103B64990}"/>
                  </a:ext>
                </a:extLst>
              </p:cNvPr>
              <p:cNvSpPr/>
              <p:nvPr/>
            </p:nvSpPr>
            <p:spPr>
              <a:xfrm>
                <a:off x="1346440" y="36204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D5B6EC6D-ECFC-D86E-F4F7-877DBD80AD37}"/>
                  </a:ext>
                </a:extLst>
              </p:cNvPr>
              <p:cNvSpPr/>
              <p:nvPr/>
            </p:nvSpPr>
            <p:spPr>
              <a:xfrm>
                <a:off x="2158204" y="37137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27834A66-E60A-3640-C28B-3D4CC269C1CC}"/>
                  </a:ext>
                </a:extLst>
              </p:cNvPr>
              <p:cNvSpPr/>
              <p:nvPr/>
            </p:nvSpPr>
            <p:spPr>
              <a:xfrm>
                <a:off x="1122503" y="36297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3938AC55-7514-2E97-65F5-7AF76E5EA7EC}"/>
                  </a:ext>
                </a:extLst>
              </p:cNvPr>
              <p:cNvSpPr/>
              <p:nvPr/>
            </p:nvSpPr>
            <p:spPr>
              <a:xfrm>
                <a:off x="1533055" y="346178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C6020A26-2641-7734-BF50-2841D60240DC}"/>
                  </a:ext>
                </a:extLst>
              </p:cNvPr>
              <p:cNvSpPr/>
              <p:nvPr/>
            </p:nvSpPr>
            <p:spPr>
              <a:xfrm>
                <a:off x="1271795" y="336847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281D23BF-22FB-6261-CD80-E4A7E9A1BCF6}"/>
                  </a:ext>
                </a:extLst>
              </p:cNvPr>
              <p:cNvSpPr/>
              <p:nvPr/>
            </p:nvSpPr>
            <p:spPr>
              <a:xfrm>
                <a:off x="1952928" y="4105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F1BB6AF1-6A8D-E0D1-9636-2C9885C03913}"/>
                  </a:ext>
                </a:extLst>
              </p:cNvPr>
              <p:cNvSpPr/>
              <p:nvPr/>
            </p:nvSpPr>
            <p:spPr>
              <a:xfrm>
                <a:off x="1784983" y="34524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CD2A2ABF-064A-8DE9-EFBD-5BE4B06BD2FF}"/>
                </a:ext>
              </a:extLst>
            </p:cNvPr>
            <p:cNvSpPr/>
            <p:nvPr/>
          </p:nvSpPr>
          <p:spPr>
            <a:xfrm>
              <a:off x="1301298" y="39842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BCA7A419-441A-F1EA-B2C1-3B52206E5A94}"/>
                </a:ext>
              </a:extLst>
            </p:cNvPr>
            <p:cNvSpPr/>
            <p:nvPr/>
          </p:nvSpPr>
          <p:spPr>
            <a:xfrm>
              <a:off x="1987053" y="40662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2D0559F8-8C23-92FB-4442-36C7ABE50D53}"/>
                </a:ext>
              </a:extLst>
            </p:cNvPr>
            <p:cNvSpPr/>
            <p:nvPr/>
          </p:nvSpPr>
          <p:spPr>
            <a:xfrm>
              <a:off x="1722347" y="4050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82AF1CB3-3ACA-F06E-A016-71ACEDFC0CA3}"/>
                </a:ext>
              </a:extLst>
            </p:cNvPr>
            <p:cNvSpPr/>
            <p:nvPr/>
          </p:nvSpPr>
          <p:spPr>
            <a:xfrm>
              <a:off x="1461644" y="413660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06CAA75-429E-42D3-3D7C-DF0A49BBBC00}"/>
                </a:ext>
              </a:extLst>
            </p:cNvPr>
            <p:cNvSpPr/>
            <p:nvPr/>
          </p:nvSpPr>
          <p:spPr>
            <a:xfrm>
              <a:off x="1631813" y="4233017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FF809E06-FD05-4BAD-783E-3BD3AD3303D2}"/>
                </a:ext>
              </a:extLst>
            </p:cNvPr>
            <p:cNvSpPr/>
            <p:nvPr/>
          </p:nvSpPr>
          <p:spPr>
            <a:xfrm>
              <a:off x="1846755" y="419782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10635E17-72E8-A4C0-B782-F30D86C23449}"/>
                </a:ext>
              </a:extLst>
            </p:cNvPr>
            <p:cNvSpPr/>
            <p:nvPr/>
          </p:nvSpPr>
          <p:spPr>
            <a:xfrm>
              <a:off x="1519015" y="395941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780FC7B8-9110-740D-C9E4-9C40A6E68220}"/>
                </a:ext>
              </a:extLst>
            </p:cNvPr>
            <p:cNvSpPr/>
            <p:nvPr/>
          </p:nvSpPr>
          <p:spPr>
            <a:xfrm>
              <a:off x="1733620" y="3828786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DDC617B8-676B-5CFA-3348-AA1422B1B884}"/>
                </a:ext>
              </a:extLst>
            </p:cNvPr>
            <p:cNvSpPr/>
            <p:nvPr/>
          </p:nvSpPr>
          <p:spPr>
            <a:xfrm>
              <a:off x="1985544" y="385677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FA064E00-4A90-B60B-82DB-8C7300500AE5}"/>
                </a:ext>
              </a:extLst>
            </p:cNvPr>
            <p:cNvSpPr/>
            <p:nvPr/>
          </p:nvSpPr>
          <p:spPr>
            <a:xfrm>
              <a:off x="1472360" y="3744811"/>
              <a:ext cx="181069" cy="172016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21EAC6E-FED7-F5F8-CE17-0E76D255804F}"/>
                </a:ext>
              </a:extLst>
            </p:cNvPr>
            <p:cNvSpPr/>
            <p:nvPr/>
          </p:nvSpPr>
          <p:spPr>
            <a:xfrm>
              <a:off x="2293455" y="362351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81026974-ED23-4DFB-C09C-448B3B70D0E8}"/>
                </a:ext>
              </a:extLst>
            </p:cNvPr>
            <p:cNvSpPr/>
            <p:nvPr/>
          </p:nvSpPr>
          <p:spPr>
            <a:xfrm>
              <a:off x="1164444" y="375414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781C515-033D-58DA-60EB-F6EFD0F7C047}"/>
                </a:ext>
              </a:extLst>
            </p:cNvPr>
            <p:cNvSpPr/>
            <p:nvPr/>
          </p:nvSpPr>
          <p:spPr>
            <a:xfrm>
              <a:off x="1658975" y="35861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431415B-3F78-4483-0383-D5EC20BA2E82}"/>
                </a:ext>
              </a:extLst>
            </p:cNvPr>
            <p:cNvSpPr/>
            <p:nvPr/>
          </p:nvSpPr>
          <p:spPr>
            <a:xfrm>
              <a:off x="1360392" y="3567530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8437F218-F85C-1AFF-4286-77793C1D033B}"/>
                </a:ext>
              </a:extLst>
            </p:cNvPr>
            <p:cNvSpPr/>
            <p:nvPr/>
          </p:nvSpPr>
          <p:spPr>
            <a:xfrm>
              <a:off x="2181486" y="382878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39F3504B-9758-208A-4518-F4D9C5020953}"/>
                </a:ext>
              </a:extLst>
            </p:cNvPr>
            <p:cNvSpPr/>
            <p:nvPr/>
          </p:nvSpPr>
          <p:spPr>
            <a:xfrm>
              <a:off x="1910903" y="357686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2365F9C-53B3-512C-BA14-066E2323AC2B}"/>
                </a:ext>
              </a:extLst>
            </p:cNvPr>
            <p:cNvSpPr/>
            <p:nvPr/>
          </p:nvSpPr>
          <p:spPr>
            <a:xfrm>
              <a:off x="1048484" y="350394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674906E6-0009-BCB0-D7B9-BCB14594083D}"/>
                </a:ext>
              </a:extLst>
            </p:cNvPr>
            <p:cNvSpPr/>
            <p:nvPr/>
          </p:nvSpPr>
          <p:spPr>
            <a:xfrm>
              <a:off x="1729621" y="338263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8D521936-401D-8928-39B0-236DB190DCF2}"/>
                </a:ext>
              </a:extLst>
            </p:cNvPr>
            <p:cNvSpPr/>
            <p:nvPr/>
          </p:nvSpPr>
          <p:spPr>
            <a:xfrm>
              <a:off x="1505685" y="337331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12A15BAE-6651-BE8E-2546-447CDFE8412C}"/>
                </a:ext>
              </a:extLst>
            </p:cNvPr>
            <p:cNvSpPr/>
            <p:nvPr/>
          </p:nvSpPr>
          <p:spPr>
            <a:xfrm>
              <a:off x="1235098" y="335465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846262A8-0760-3B73-B767-E6029FAD2C87}"/>
                </a:ext>
              </a:extLst>
            </p:cNvPr>
            <p:cNvSpPr/>
            <p:nvPr/>
          </p:nvSpPr>
          <p:spPr>
            <a:xfrm>
              <a:off x="899193" y="3354653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72D5247C-9681-BFB5-B57C-5DBB9F70730A}"/>
                </a:ext>
              </a:extLst>
            </p:cNvPr>
            <p:cNvSpPr/>
            <p:nvPr/>
          </p:nvSpPr>
          <p:spPr>
            <a:xfrm>
              <a:off x="1207106" y="158183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B19B2207-AAAC-7C29-26F3-A3EFD314FEBC}"/>
                </a:ext>
              </a:extLst>
            </p:cNvPr>
            <p:cNvSpPr/>
            <p:nvPr/>
          </p:nvSpPr>
          <p:spPr>
            <a:xfrm>
              <a:off x="1682967" y="1479201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Connector 92">
              <a:extLst>
                <a:ext uri="{FF2B5EF4-FFF2-40B4-BE49-F238E27FC236}">
                  <a16:creationId xmlns:a16="http://schemas.microsoft.com/office/drawing/2014/main" id="{605A051A-96FB-32D1-0537-50E65E60C546}"/>
                </a:ext>
              </a:extLst>
            </p:cNvPr>
            <p:cNvSpPr/>
            <p:nvPr/>
          </p:nvSpPr>
          <p:spPr>
            <a:xfrm>
              <a:off x="2905280" y="179643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Connector 93">
              <a:extLst>
                <a:ext uri="{FF2B5EF4-FFF2-40B4-BE49-F238E27FC236}">
                  <a16:creationId xmlns:a16="http://schemas.microsoft.com/office/drawing/2014/main" id="{6F92FDCC-3C86-0C0E-B620-E7A7037C6B4B}"/>
                </a:ext>
              </a:extLst>
            </p:cNvPr>
            <p:cNvSpPr/>
            <p:nvPr/>
          </p:nvSpPr>
          <p:spPr>
            <a:xfrm>
              <a:off x="3203859" y="2123012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lowchart: Connector 94">
              <a:extLst>
                <a:ext uri="{FF2B5EF4-FFF2-40B4-BE49-F238E27FC236}">
                  <a16:creationId xmlns:a16="http://schemas.microsoft.com/office/drawing/2014/main" id="{60CA5D89-D04F-3C88-BCFA-AE63D8DC5CAE}"/>
                </a:ext>
              </a:extLst>
            </p:cNvPr>
            <p:cNvSpPr/>
            <p:nvPr/>
          </p:nvSpPr>
          <p:spPr>
            <a:xfrm>
              <a:off x="31478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lowchart: Connector 95">
              <a:extLst>
                <a:ext uri="{FF2B5EF4-FFF2-40B4-BE49-F238E27FC236}">
                  <a16:creationId xmlns:a16="http://schemas.microsoft.com/office/drawing/2014/main" id="{37B3457A-9C90-FBC5-3FD8-57CD7CF3D764}"/>
                </a:ext>
              </a:extLst>
            </p:cNvPr>
            <p:cNvSpPr/>
            <p:nvPr/>
          </p:nvSpPr>
          <p:spPr>
            <a:xfrm>
              <a:off x="3390475" y="188974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lowchart: Connector 96">
              <a:extLst>
                <a:ext uri="{FF2B5EF4-FFF2-40B4-BE49-F238E27FC236}">
                  <a16:creationId xmlns:a16="http://schemas.microsoft.com/office/drawing/2014/main" id="{F02C59CA-5117-BEF6-B73E-9178325F2BC0}"/>
                </a:ext>
              </a:extLst>
            </p:cNvPr>
            <p:cNvSpPr/>
            <p:nvPr/>
          </p:nvSpPr>
          <p:spPr>
            <a:xfrm>
              <a:off x="3129213" y="1684469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E479419E-7624-5FE2-68A7-A5A5C6482147}"/>
                </a:ext>
              </a:extLst>
            </p:cNvPr>
            <p:cNvSpPr/>
            <p:nvPr/>
          </p:nvSpPr>
          <p:spPr>
            <a:xfrm>
              <a:off x="1449699" y="1544508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Connector 98">
              <a:extLst>
                <a:ext uri="{FF2B5EF4-FFF2-40B4-BE49-F238E27FC236}">
                  <a16:creationId xmlns:a16="http://schemas.microsoft.com/office/drawing/2014/main" id="{6D553C63-A51B-3BF9-7E12-45BF7AD8430C}"/>
                </a:ext>
              </a:extLst>
            </p:cNvPr>
            <p:cNvSpPr/>
            <p:nvPr/>
          </p:nvSpPr>
          <p:spPr>
            <a:xfrm>
              <a:off x="1141788" y="1385894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3C2F7713-0B89-48DC-0765-B1D711AA7C54}"/>
                </a:ext>
              </a:extLst>
            </p:cNvPr>
            <p:cNvSpPr/>
            <p:nvPr/>
          </p:nvSpPr>
          <p:spPr>
            <a:xfrm>
              <a:off x="1617653" y="1264595"/>
              <a:ext cx="181069" cy="17201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97FB147-8D05-F2D8-686A-8753A391BA3F}"/>
              </a:ext>
            </a:extLst>
          </p:cNvPr>
          <p:cNvCxnSpPr/>
          <p:nvPr/>
        </p:nvCxnSpPr>
        <p:spPr>
          <a:xfrm>
            <a:off x="9034056" y="4934139"/>
            <a:ext cx="7910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EE63539-0DFE-26F1-C75C-0A6D2BB3D3CC}"/>
              </a:ext>
            </a:extLst>
          </p:cNvPr>
          <p:cNvSpPr txBox="1"/>
          <p:nvPr/>
        </p:nvSpPr>
        <p:spPr>
          <a:xfrm>
            <a:off x="9835135" y="4763579"/>
            <a:ext cx="197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error rate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1204C97-AFFE-DA69-AE2A-71E27D289696}"/>
              </a:ext>
            </a:extLst>
          </p:cNvPr>
          <p:cNvCxnSpPr/>
          <p:nvPr/>
        </p:nvCxnSpPr>
        <p:spPr>
          <a:xfrm>
            <a:off x="9031008" y="5260275"/>
            <a:ext cx="79104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744EFD60-A524-598D-A7D7-0FCA67854F9C}"/>
              </a:ext>
            </a:extLst>
          </p:cNvPr>
          <p:cNvSpPr txBox="1"/>
          <p:nvPr/>
        </p:nvSpPr>
        <p:spPr>
          <a:xfrm>
            <a:off x="9832087" y="5089715"/>
            <a:ext cx="169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error rate</a:t>
            </a:r>
          </a:p>
          <a:p>
            <a:r>
              <a:rPr lang="en-US" dirty="0"/>
              <a:t>for that data set</a:t>
            </a:r>
          </a:p>
        </p:txBody>
      </p:sp>
    </p:spTree>
    <p:extLst>
      <p:ext uri="{BB962C8B-B14F-4D97-AF65-F5344CB8AC3E}">
        <p14:creationId xmlns:p14="http://schemas.microsoft.com/office/powerpoint/2010/main" val="2434295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1CFFE56-34CE-55D1-59BC-2041F25F6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A4AB97A-C808-A398-4AC9-15903EC3C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DBA77-DC5B-4AFC-2EFA-73472DFE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9" y="870853"/>
            <a:ext cx="8647938" cy="5852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57AD1-6B47-68E6-E4AC-CBA2005A8026}"/>
              </a:ext>
            </a:extLst>
          </p:cNvPr>
          <p:cNvSpPr txBox="1"/>
          <p:nvPr/>
        </p:nvSpPr>
        <p:spPr>
          <a:xfrm>
            <a:off x="2670772" y="244446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FF8818-BBA1-FB1B-0E19-94DB1BEC185C}"/>
              </a:ext>
            </a:extLst>
          </p:cNvPr>
          <p:cNvGrpSpPr/>
          <p:nvPr/>
        </p:nvGrpSpPr>
        <p:grpSpPr>
          <a:xfrm>
            <a:off x="9192897" y="1627580"/>
            <a:ext cx="2720018" cy="2591335"/>
            <a:chOff x="8701743" y="1410297"/>
            <a:chExt cx="3593761" cy="34237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DD33660-7316-BD31-A31B-E639EFD476DC}"/>
                </a:ext>
              </a:extLst>
            </p:cNvPr>
            <p:cNvGrpSpPr/>
            <p:nvPr/>
          </p:nvGrpSpPr>
          <p:grpSpPr>
            <a:xfrm>
              <a:off x="8765332" y="1410297"/>
              <a:ext cx="3530172" cy="3423741"/>
              <a:chOff x="83607" y="1010672"/>
              <a:chExt cx="3530172" cy="342374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3F0201BB-1FC7-4623-7FA1-A06537AE61C5}"/>
                  </a:ext>
                </a:extLst>
              </p:cNvPr>
              <p:cNvSpPr/>
              <p:nvPr/>
            </p:nvSpPr>
            <p:spPr>
              <a:xfrm rot="16713250">
                <a:off x="392868" y="1213503"/>
                <a:ext cx="2911649" cy="3530172"/>
              </a:xfrm>
              <a:custGeom>
                <a:avLst/>
                <a:gdLst>
                  <a:gd name="connsiteX0" fmla="*/ 2137255 w 2911649"/>
                  <a:gd name="connsiteY0" fmla="*/ 0 h 3530172"/>
                  <a:gd name="connsiteX1" fmla="*/ 3655 w 2911649"/>
                  <a:gd name="connsiteY1" fmla="*/ 1902691 h 3530172"/>
                  <a:gd name="connsiteX2" fmla="*/ 2589837 w 2911649"/>
                  <a:gd name="connsiteY2" fmla="*/ 3352800 h 3530172"/>
                  <a:gd name="connsiteX3" fmla="*/ 2783801 w 2911649"/>
                  <a:gd name="connsiteY3" fmla="*/ 3454400 h 353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1649" h="3530172">
                    <a:moveTo>
                      <a:pt x="2137255" y="0"/>
                    </a:moveTo>
                    <a:cubicBezTo>
                      <a:pt x="1032740" y="671945"/>
                      <a:pt x="-71775" y="1343891"/>
                      <a:pt x="3655" y="1902691"/>
                    </a:cubicBezTo>
                    <a:cubicBezTo>
                      <a:pt x="79085" y="2461491"/>
                      <a:pt x="2126479" y="3094182"/>
                      <a:pt x="2589837" y="3352800"/>
                    </a:cubicBezTo>
                    <a:cubicBezTo>
                      <a:pt x="3053195" y="3611418"/>
                      <a:pt x="2918498" y="3532909"/>
                      <a:pt x="2783801" y="34544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3A3A3176-F297-4899-CDD8-127F16FF9FEC}"/>
                  </a:ext>
                </a:extLst>
              </p:cNvPr>
              <p:cNvSpPr/>
              <p:nvPr/>
            </p:nvSpPr>
            <p:spPr>
              <a:xfrm>
                <a:off x="307570" y="19097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E5E61C14-CCE1-13BA-0CFC-3EE085BED6C6}"/>
                  </a:ext>
                </a:extLst>
              </p:cNvPr>
              <p:cNvSpPr/>
              <p:nvPr/>
            </p:nvSpPr>
            <p:spPr>
              <a:xfrm>
                <a:off x="1226035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9FB8B511-DC33-00A6-B29F-705E90AE92D7}"/>
                  </a:ext>
                </a:extLst>
              </p:cNvPr>
              <p:cNvSpPr/>
              <p:nvPr/>
            </p:nvSpPr>
            <p:spPr>
              <a:xfrm>
                <a:off x="965332" y="19917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BE6862F2-6EA2-ACE2-C6EF-7E75C792BF6C}"/>
                  </a:ext>
                </a:extLst>
              </p:cNvPr>
              <p:cNvSpPr/>
              <p:nvPr/>
            </p:nvSpPr>
            <p:spPr>
              <a:xfrm>
                <a:off x="700626" y="19760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3DFB961E-3CC9-459D-1B1B-801BE68F18A9}"/>
                  </a:ext>
                </a:extLst>
              </p:cNvPr>
              <p:cNvSpPr/>
              <p:nvPr/>
            </p:nvSpPr>
            <p:spPr>
              <a:xfrm>
                <a:off x="439923" y="20621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E850C754-00A2-DE3C-136D-A6BB2688CC14}"/>
                  </a:ext>
                </a:extLst>
              </p:cNvPr>
              <p:cNvSpPr/>
              <p:nvPr/>
            </p:nvSpPr>
            <p:spPr>
              <a:xfrm>
                <a:off x="610092" y="22145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BA7B723-E83B-48C0-D1A7-1BE02B96FDA9}"/>
                  </a:ext>
                </a:extLst>
              </p:cNvPr>
              <p:cNvSpPr/>
              <p:nvPr/>
            </p:nvSpPr>
            <p:spPr>
              <a:xfrm>
                <a:off x="853026" y="22166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781802B7-6C27-4852-FBD0-3DCB318DD408}"/>
                  </a:ext>
                </a:extLst>
              </p:cNvPr>
              <p:cNvSpPr/>
              <p:nvPr/>
            </p:nvSpPr>
            <p:spPr>
              <a:xfrm>
                <a:off x="497294" y="18849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66C6F316-8319-AAC4-3670-84A4B6DA84FB}"/>
                  </a:ext>
                </a:extLst>
              </p:cNvPr>
              <p:cNvSpPr/>
              <p:nvPr/>
            </p:nvSpPr>
            <p:spPr>
              <a:xfrm>
                <a:off x="711899" y="17542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9336164A-A127-881A-74F8-1975CC3E34DC}"/>
                  </a:ext>
                </a:extLst>
              </p:cNvPr>
              <p:cNvSpPr/>
              <p:nvPr/>
            </p:nvSpPr>
            <p:spPr>
              <a:xfrm>
                <a:off x="963823" y="178227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D1B9E2AE-8BB3-7E5D-F621-1AB478DB4A6D}"/>
                  </a:ext>
                </a:extLst>
              </p:cNvPr>
              <p:cNvSpPr/>
              <p:nvPr/>
            </p:nvSpPr>
            <p:spPr>
              <a:xfrm>
                <a:off x="450639" y="1670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64DAE439-29B2-FBCE-BC1F-E20625E977BB}"/>
                  </a:ext>
                </a:extLst>
              </p:cNvPr>
              <p:cNvSpPr/>
              <p:nvPr/>
            </p:nvSpPr>
            <p:spPr>
              <a:xfrm>
                <a:off x="1262403" y="17636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7894836-67DF-0F0E-8601-96C1A37A4539}"/>
                  </a:ext>
                </a:extLst>
              </p:cNvPr>
              <p:cNvSpPr/>
              <p:nvPr/>
            </p:nvSpPr>
            <p:spPr>
              <a:xfrm>
                <a:off x="226702" y="167964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3EFCB00F-E55F-7EDC-312D-9FBB1D7209E9}"/>
                  </a:ext>
                </a:extLst>
              </p:cNvPr>
              <p:cNvSpPr/>
              <p:nvPr/>
            </p:nvSpPr>
            <p:spPr>
              <a:xfrm>
                <a:off x="637254" y="151169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B2620436-D012-0347-3401-E0B441434011}"/>
                  </a:ext>
                </a:extLst>
              </p:cNvPr>
              <p:cNvSpPr/>
              <p:nvPr/>
            </p:nvSpPr>
            <p:spPr>
              <a:xfrm>
                <a:off x="375994" y="141838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452CE750-7059-EE48-22B8-00BC9A0AA383}"/>
                  </a:ext>
                </a:extLst>
              </p:cNvPr>
              <p:cNvSpPr/>
              <p:nvPr/>
            </p:nvSpPr>
            <p:spPr>
              <a:xfrm>
                <a:off x="1057127" y="215550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BAAF6B91-3B32-F84E-F3B1-1359B09FFBEC}"/>
                  </a:ext>
                </a:extLst>
              </p:cNvPr>
              <p:cNvSpPr/>
              <p:nvPr/>
            </p:nvSpPr>
            <p:spPr>
              <a:xfrm>
                <a:off x="889182" y="150236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94325A-A800-5F17-10EF-6154D947C57F}"/>
                  </a:ext>
                </a:extLst>
              </p:cNvPr>
              <p:cNvGrpSpPr/>
              <p:nvPr/>
            </p:nvGrpSpPr>
            <p:grpSpPr>
              <a:xfrm>
                <a:off x="1705703" y="258791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19" name="Flowchart: Connector 118">
                  <a:extLst>
                    <a:ext uri="{FF2B5EF4-FFF2-40B4-BE49-F238E27FC236}">
                      <a16:creationId xmlns:a16="http://schemas.microsoft.com/office/drawing/2014/main" id="{56561F57-4CFA-F376-ECA8-373DCF5DE0A0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1C3BD076-6514-FFB5-D6AE-89C14128498C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lowchart: Connector 120">
                  <a:extLst>
                    <a:ext uri="{FF2B5EF4-FFF2-40B4-BE49-F238E27FC236}">
                      <a16:creationId xmlns:a16="http://schemas.microsoft.com/office/drawing/2014/main" id="{96355D0F-0117-9614-8C68-68D682CFD80D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lowchart: Connector 121">
                  <a:extLst>
                    <a:ext uri="{FF2B5EF4-FFF2-40B4-BE49-F238E27FC236}">
                      <a16:creationId xmlns:a16="http://schemas.microsoft.com/office/drawing/2014/main" id="{BED0BF0C-FC1F-64C8-46FC-3FC1E90973C9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E879FB87-7361-5B60-4DBB-3B9B2EA59D3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94673E3A-0FD5-9B31-21CB-729CF09A528B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Flowchart: Connector 124">
                  <a:extLst>
                    <a:ext uri="{FF2B5EF4-FFF2-40B4-BE49-F238E27FC236}">
                      <a16:creationId xmlns:a16="http://schemas.microsoft.com/office/drawing/2014/main" id="{FBB000B8-7D81-91CD-5A89-14D6834FB1E4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8AD47B62-4B84-4CD3-D9B0-22486FD7B0F0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lowchart: Connector 126">
                  <a:extLst>
                    <a:ext uri="{FF2B5EF4-FFF2-40B4-BE49-F238E27FC236}">
                      <a16:creationId xmlns:a16="http://schemas.microsoft.com/office/drawing/2014/main" id="{C91F9775-BB21-9C16-2D5D-7548C4DBC5E1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17F77753-4A30-FF31-6D6C-E037BD6AA2EE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lowchart: Connector 128">
                  <a:extLst>
                    <a:ext uri="{FF2B5EF4-FFF2-40B4-BE49-F238E27FC236}">
                      <a16:creationId xmlns:a16="http://schemas.microsoft.com/office/drawing/2014/main" id="{05542D42-FF42-A76B-A39D-63D927CB732B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E88215AF-8702-FFFB-36F1-7895FFB4CD80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lowchart: Connector 130">
                  <a:extLst>
                    <a:ext uri="{FF2B5EF4-FFF2-40B4-BE49-F238E27FC236}">
                      <a16:creationId xmlns:a16="http://schemas.microsoft.com/office/drawing/2014/main" id="{C1EA0B24-51D6-4791-2F33-E78470A4E82E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lowchart: Connector 131">
                  <a:extLst>
                    <a:ext uri="{FF2B5EF4-FFF2-40B4-BE49-F238E27FC236}">
                      <a16:creationId xmlns:a16="http://schemas.microsoft.com/office/drawing/2014/main" id="{48F8659A-7D88-81CD-EB78-0AC5AE0E9A9E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lowchart: Connector 132">
                  <a:extLst>
                    <a:ext uri="{FF2B5EF4-FFF2-40B4-BE49-F238E27FC236}">
                      <a16:creationId xmlns:a16="http://schemas.microsoft.com/office/drawing/2014/main" id="{1F2620F7-C622-D7AD-62B7-8F17D45411C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lowchart: Connector 133">
                  <a:extLst>
                    <a:ext uri="{FF2B5EF4-FFF2-40B4-BE49-F238E27FC236}">
                      <a16:creationId xmlns:a16="http://schemas.microsoft.com/office/drawing/2014/main" id="{4DA710DF-EB24-6853-C4B7-57D3222D6BD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lowchart: Connector 134">
                  <a:extLst>
                    <a:ext uri="{FF2B5EF4-FFF2-40B4-BE49-F238E27FC236}">
                      <a16:creationId xmlns:a16="http://schemas.microsoft.com/office/drawing/2014/main" id="{9D2D01D5-B91F-491C-3F10-31B890F63824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C70D0800-0050-2A0D-40C9-BEF7431BBC03}"/>
                  </a:ext>
                </a:extLst>
              </p:cNvPr>
              <p:cNvSpPr/>
              <p:nvPr/>
            </p:nvSpPr>
            <p:spPr>
              <a:xfrm>
                <a:off x="629822" y="28563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579501FD-25B5-9CD9-7DC9-A11D62633F97}"/>
                  </a:ext>
                </a:extLst>
              </p:cNvPr>
              <p:cNvSpPr/>
              <p:nvPr/>
            </p:nvSpPr>
            <p:spPr>
              <a:xfrm>
                <a:off x="1548287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604AC318-3DBB-AB29-7138-B64CFA924949}"/>
                  </a:ext>
                </a:extLst>
              </p:cNvPr>
              <p:cNvSpPr/>
              <p:nvPr/>
            </p:nvSpPr>
            <p:spPr>
              <a:xfrm>
                <a:off x="1287584" y="293830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12970D36-FBDB-9D5F-583F-625C6C423B91}"/>
                  </a:ext>
                </a:extLst>
              </p:cNvPr>
              <p:cNvSpPr/>
              <p:nvPr/>
            </p:nvSpPr>
            <p:spPr>
              <a:xfrm>
                <a:off x="1022878" y="292266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62F58DD4-C20C-DF89-460A-0043FD8152EC}"/>
                  </a:ext>
                </a:extLst>
              </p:cNvPr>
              <p:cNvSpPr/>
              <p:nvPr/>
            </p:nvSpPr>
            <p:spPr>
              <a:xfrm>
                <a:off x="762175" y="30086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20209217-FC12-C43E-FADD-2C0C56FAF2CA}"/>
                  </a:ext>
                </a:extLst>
              </p:cNvPr>
              <p:cNvSpPr/>
              <p:nvPr/>
            </p:nvSpPr>
            <p:spPr>
              <a:xfrm>
                <a:off x="932344" y="316107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23BF4301-FDE9-D9E9-CD5E-E0C21B722B8F}"/>
                  </a:ext>
                </a:extLst>
              </p:cNvPr>
              <p:cNvSpPr/>
              <p:nvPr/>
            </p:nvSpPr>
            <p:spPr>
              <a:xfrm>
                <a:off x="1175278" y="316319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E2593AB1-B56C-48F3-E522-07D3AB726A98}"/>
                  </a:ext>
                </a:extLst>
              </p:cNvPr>
              <p:cNvSpPr/>
              <p:nvPr/>
            </p:nvSpPr>
            <p:spPr>
              <a:xfrm>
                <a:off x="819546" y="2831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8E11BC2D-878E-3886-67E7-37227194FCFF}"/>
                  </a:ext>
                </a:extLst>
              </p:cNvPr>
              <p:cNvSpPr/>
              <p:nvPr/>
            </p:nvSpPr>
            <p:spPr>
              <a:xfrm>
                <a:off x="1034151" y="27008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3B64ACD1-971B-9F03-BA33-17BD8294B66E}"/>
                  </a:ext>
                </a:extLst>
              </p:cNvPr>
              <p:cNvSpPr/>
              <p:nvPr/>
            </p:nvSpPr>
            <p:spPr>
              <a:xfrm>
                <a:off x="1286075" y="27288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7ED55A84-14A9-2A7A-2B4A-C3427853EEAE}"/>
                  </a:ext>
                </a:extLst>
              </p:cNvPr>
              <p:cNvSpPr/>
              <p:nvPr/>
            </p:nvSpPr>
            <p:spPr>
              <a:xfrm>
                <a:off x="772891" y="26168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ABA213F8-657D-4AFF-7153-593CCDCE6FB7}"/>
                  </a:ext>
                </a:extLst>
              </p:cNvPr>
              <p:cNvSpPr/>
              <p:nvPr/>
            </p:nvSpPr>
            <p:spPr>
              <a:xfrm>
                <a:off x="1584655" y="271018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76BC7B69-C300-D4D2-8261-38A05CB12E21}"/>
                  </a:ext>
                </a:extLst>
              </p:cNvPr>
              <p:cNvSpPr/>
              <p:nvPr/>
            </p:nvSpPr>
            <p:spPr>
              <a:xfrm>
                <a:off x="548954" y="2626207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B735F0E-D402-014D-EE49-72207AFB0C9C}"/>
                  </a:ext>
                </a:extLst>
              </p:cNvPr>
              <p:cNvSpPr/>
              <p:nvPr/>
            </p:nvSpPr>
            <p:spPr>
              <a:xfrm>
                <a:off x="959506" y="245825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15423CB1-FF42-70A4-446D-A9748EDEC4B5}"/>
                  </a:ext>
                </a:extLst>
              </p:cNvPr>
              <p:cNvSpPr/>
              <p:nvPr/>
            </p:nvSpPr>
            <p:spPr>
              <a:xfrm>
                <a:off x="698246" y="236495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F8DA8627-9C4F-FE41-8D21-0269D5297824}"/>
                  </a:ext>
                </a:extLst>
              </p:cNvPr>
              <p:cNvSpPr/>
              <p:nvPr/>
            </p:nvSpPr>
            <p:spPr>
              <a:xfrm>
                <a:off x="1379379" y="31020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92EC137-D03E-9228-2EF3-FBC3A1B55D92}"/>
                  </a:ext>
                </a:extLst>
              </p:cNvPr>
              <p:cNvSpPr/>
              <p:nvPr/>
            </p:nvSpPr>
            <p:spPr>
              <a:xfrm>
                <a:off x="1211434" y="2448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1F8A9B63-DF25-4B1C-8FE0-21626799DF15}"/>
                  </a:ext>
                </a:extLst>
              </p:cNvPr>
              <p:cNvSpPr/>
              <p:nvPr/>
            </p:nvSpPr>
            <p:spPr>
              <a:xfrm>
                <a:off x="2119348" y="2201752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DA7668F8-5178-113A-6302-D93DD004F793}"/>
                  </a:ext>
                </a:extLst>
              </p:cNvPr>
              <p:cNvSpPr/>
              <p:nvPr/>
            </p:nvSpPr>
            <p:spPr>
              <a:xfrm>
                <a:off x="1858645" y="22173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D25631B0-6A6F-AC93-3222-6DFC1048E7B3}"/>
                  </a:ext>
                </a:extLst>
              </p:cNvPr>
              <p:cNvSpPr/>
              <p:nvPr/>
            </p:nvSpPr>
            <p:spPr>
              <a:xfrm>
                <a:off x="1593939" y="220175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D07B42FD-B13A-04BC-1200-A4DFFD7A97EA}"/>
                  </a:ext>
                </a:extLst>
              </p:cNvPr>
              <p:cNvSpPr/>
              <p:nvPr/>
            </p:nvSpPr>
            <p:spPr>
              <a:xfrm>
                <a:off x="1333236" y="22877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Connector 46">
                <a:extLst>
                  <a:ext uri="{FF2B5EF4-FFF2-40B4-BE49-F238E27FC236}">
                    <a16:creationId xmlns:a16="http://schemas.microsoft.com/office/drawing/2014/main" id="{9C1DBB17-7EB2-9BB5-61B6-4F1C6B9C14B2}"/>
                  </a:ext>
                </a:extLst>
              </p:cNvPr>
              <p:cNvSpPr/>
              <p:nvPr/>
            </p:nvSpPr>
            <p:spPr>
              <a:xfrm>
                <a:off x="1503405" y="244016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9908643B-D712-ED0E-C9AC-AB4F1943B13D}"/>
                  </a:ext>
                </a:extLst>
              </p:cNvPr>
              <p:cNvSpPr/>
              <p:nvPr/>
            </p:nvSpPr>
            <p:spPr>
              <a:xfrm>
                <a:off x="1746339" y="244228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3BC42798-F5D5-F96E-17C5-0851873AE508}"/>
                  </a:ext>
                </a:extLst>
              </p:cNvPr>
              <p:cNvSpPr/>
              <p:nvPr/>
            </p:nvSpPr>
            <p:spPr>
              <a:xfrm>
                <a:off x="1390607" y="211056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F10C3913-0069-4577-8885-DDA930CE2AFE}"/>
                  </a:ext>
                </a:extLst>
              </p:cNvPr>
              <p:cNvSpPr/>
              <p:nvPr/>
            </p:nvSpPr>
            <p:spPr>
              <a:xfrm>
                <a:off x="1605212" y="197994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BA623A73-0B5C-6643-8CF2-B2CB2D675419}"/>
                  </a:ext>
                </a:extLst>
              </p:cNvPr>
              <p:cNvSpPr/>
              <p:nvPr/>
            </p:nvSpPr>
            <p:spPr>
              <a:xfrm>
                <a:off x="1857136" y="200792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5D54F34D-20FA-45CD-E75C-877204D3DDC3}"/>
                  </a:ext>
                </a:extLst>
              </p:cNvPr>
              <p:cNvSpPr/>
              <p:nvPr/>
            </p:nvSpPr>
            <p:spPr>
              <a:xfrm>
                <a:off x="2155716" y="198927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27296984-A088-DE03-7757-264E419F50B9}"/>
                  </a:ext>
                </a:extLst>
              </p:cNvPr>
              <p:cNvSpPr/>
              <p:nvPr/>
            </p:nvSpPr>
            <p:spPr>
              <a:xfrm>
                <a:off x="1530567" y="17373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D56221CC-30FE-1B2B-471A-BCABF9ADDE65}"/>
                  </a:ext>
                </a:extLst>
              </p:cNvPr>
              <p:cNvSpPr/>
              <p:nvPr/>
            </p:nvSpPr>
            <p:spPr>
              <a:xfrm>
                <a:off x="1950440" y="238115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E575B89C-350B-A0F4-9C63-1E48243B3E7B}"/>
                  </a:ext>
                </a:extLst>
              </p:cNvPr>
              <p:cNvSpPr/>
              <p:nvPr/>
            </p:nvSpPr>
            <p:spPr>
              <a:xfrm>
                <a:off x="1782495" y="17280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E3909B92-AAF7-3394-7200-4FBA444D012F}"/>
                  </a:ext>
                </a:extLst>
              </p:cNvPr>
              <p:cNvSpPr/>
              <p:nvPr/>
            </p:nvSpPr>
            <p:spPr>
              <a:xfrm>
                <a:off x="2374406" y="24824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4E55169E-6030-FD02-1B05-1D5BAFD34479}"/>
                  </a:ext>
                </a:extLst>
              </p:cNvPr>
              <p:cNvSpPr/>
              <p:nvPr/>
            </p:nvSpPr>
            <p:spPr>
              <a:xfrm>
                <a:off x="3032168" y="256442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A9A21FCD-663B-B66D-589E-0FC4F80D1630}"/>
                  </a:ext>
                </a:extLst>
              </p:cNvPr>
              <p:cNvSpPr/>
              <p:nvPr/>
            </p:nvSpPr>
            <p:spPr>
              <a:xfrm>
                <a:off x="2767462" y="254877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DF6EF5C2-1E42-1E13-53B5-7EDF5F3B7D8F}"/>
                  </a:ext>
                </a:extLst>
              </p:cNvPr>
              <p:cNvSpPr/>
              <p:nvPr/>
            </p:nvSpPr>
            <p:spPr>
              <a:xfrm>
                <a:off x="2516088" y="279340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E4D9DE11-1CA2-CB4D-BC56-109D0B706A39}"/>
                  </a:ext>
                </a:extLst>
              </p:cNvPr>
              <p:cNvSpPr/>
              <p:nvPr/>
            </p:nvSpPr>
            <p:spPr>
              <a:xfrm>
                <a:off x="2686259" y="275919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F9569CAB-6E98-1419-89E7-ADDC8E2A2AFE}"/>
                  </a:ext>
                </a:extLst>
              </p:cNvPr>
              <p:cNvSpPr/>
              <p:nvPr/>
            </p:nvSpPr>
            <p:spPr>
              <a:xfrm>
                <a:off x="2919862" y="278931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E78F342-2074-59B2-8D58-A76358EBFB3F}"/>
                  </a:ext>
                </a:extLst>
              </p:cNvPr>
              <p:cNvSpPr/>
              <p:nvPr/>
            </p:nvSpPr>
            <p:spPr>
              <a:xfrm>
                <a:off x="2564130" y="24575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84B93C52-090C-2026-8B4B-05EFD04C2D5C}"/>
                  </a:ext>
                </a:extLst>
              </p:cNvPr>
              <p:cNvSpPr/>
              <p:nvPr/>
            </p:nvSpPr>
            <p:spPr>
              <a:xfrm>
                <a:off x="2778735" y="23269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B7F34351-2C36-035D-9E9B-0C0F26E0FF8C}"/>
                  </a:ext>
                </a:extLst>
              </p:cNvPr>
              <p:cNvSpPr/>
              <p:nvPr/>
            </p:nvSpPr>
            <p:spPr>
              <a:xfrm>
                <a:off x="3030659" y="235495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C2055049-EECC-2973-5DEE-15AE2973F49B}"/>
                  </a:ext>
                </a:extLst>
              </p:cNvPr>
              <p:cNvSpPr/>
              <p:nvPr/>
            </p:nvSpPr>
            <p:spPr>
              <a:xfrm>
                <a:off x="2517475" y="22429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CC24FB32-573B-74D8-7559-BA3950A91684}"/>
                  </a:ext>
                </a:extLst>
              </p:cNvPr>
              <p:cNvSpPr/>
              <p:nvPr/>
            </p:nvSpPr>
            <p:spPr>
              <a:xfrm>
                <a:off x="2293538" y="22523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081035F8-A636-7405-CAAD-5A3596685371}"/>
                  </a:ext>
                </a:extLst>
              </p:cNvPr>
              <p:cNvSpPr/>
              <p:nvPr/>
            </p:nvSpPr>
            <p:spPr>
              <a:xfrm>
                <a:off x="2704090" y="20843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7B41B-4100-A811-ABCC-47E062CF0EA7}"/>
                  </a:ext>
                </a:extLst>
              </p:cNvPr>
              <p:cNvSpPr/>
              <p:nvPr/>
            </p:nvSpPr>
            <p:spPr>
              <a:xfrm>
                <a:off x="2442830" y="199106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5FBB9F59-4CFD-61B9-67D5-508A8462F1B8}"/>
                  </a:ext>
                </a:extLst>
              </p:cNvPr>
              <p:cNvSpPr/>
              <p:nvPr/>
            </p:nvSpPr>
            <p:spPr>
              <a:xfrm>
                <a:off x="2956018" y="20750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C90F4D9-B625-D748-C406-C6454B3F8D2A}"/>
                  </a:ext>
                </a:extLst>
              </p:cNvPr>
              <p:cNvGrpSpPr/>
              <p:nvPr/>
            </p:nvGrpSpPr>
            <p:grpSpPr>
              <a:xfrm>
                <a:off x="1844863" y="1010672"/>
                <a:ext cx="1216770" cy="970263"/>
                <a:chOff x="1122503" y="3368475"/>
                <a:chExt cx="1216770" cy="970263"/>
              </a:xfrm>
            </p:grpSpPr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8C8D0173-EB30-FA51-33D9-63C74F5692FA}"/>
                    </a:ext>
                  </a:extLst>
                </p:cNvPr>
                <p:cNvSpPr/>
                <p:nvPr/>
              </p:nvSpPr>
              <p:spPr>
                <a:xfrm>
                  <a:off x="1203371" y="38598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lowchart: Connector 102">
                  <a:extLst>
                    <a:ext uri="{FF2B5EF4-FFF2-40B4-BE49-F238E27FC236}">
                      <a16:creationId xmlns:a16="http://schemas.microsoft.com/office/drawing/2014/main" id="{EA8B4C5A-9ED3-9A1F-7C15-B270D9FA1E6D}"/>
                    </a:ext>
                  </a:extLst>
                </p:cNvPr>
                <p:cNvSpPr/>
                <p:nvPr/>
              </p:nvSpPr>
              <p:spPr>
                <a:xfrm>
                  <a:off x="2121836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lowchart: Connector 103">
                  <a:extLst>
                    <a:ext uri="{FF2B5EF4-FFF2-40B4-BE49-F238E27FC236}">
                      <a16:creationId xmlns:a16="http://schemas.microsoft.com/office/drawing/2014/main" id="{C51092A3-064B-0572-8AA0-7A8ED4ECB871}"/>
                    </a:ext>
                  </a:extLst>
                </p:cNvPr>
                <p:cNvSpPr/>
                <p:nvPr/>
              </p:nvSpPr>
              <p:spPr>
                <a:xfrm>
                  <a:off x="1861133" y="394183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E01470BA-5CBC-AD0E-F531-0D9C49ABCFCC}"/>
                    </a:ext>
                  </a:extLst>
                </p:cNvPr>
                <p:cNvSpPr/>
                <p:nvPr/>
              </p:nvSpPr>
              <p:spPr>
                <a:xfrm>
                  <a:off x="1596427" y="392618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lowchart: Connector 105">
                  <a:extLst>
                    <a:ext uri="{FF2B5EF4-FFF2-40B4-BE49-F238E27FC236}">
                      <a16:creationId xmlns:a16="http://schemas.microsoft.com/office/drawing/2014/main" id="{A475E3AB-558C-E361-49ED-FFC160FB840A}"/>
                    </a:ext>
                  </a:extLst>
                </p:cNvPr>
                <p:cNvSpPr/>
                <p:nvPr/>
              </p:nvSpPr>
              <p:spPr>
                <a:xfrm>
                  <a:off x="1335724" y="40121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Flowchart: Connector 106">
                  <a:extLst>
                    <a:ext uri="{FF2B5EF4-FFF2-40B4-BE49-F238E27FC236}">
                      <a16:creationId xmlns:a16="http://schemas.microsoft.com/office/drawing/2014/main" id="{265ED63A-8B0B-6EB6-D708-3B67A8EFEE80}"/>
                    </a:ext>
                  </a:extLst>
                </p:cNvPr>
                <p:cNvSpPr/>
                <p:nvPr/>
              </p:nvSpPr>
              <p:spPr>
                <a:xfrm>
                  <a:off x="1505893" y="416459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F9D66B53-6AB9-2373-6019-6CFAE31AEFA0}"/>
                    </a:ext>
                  </a:extLst>
                </p:cNvPr>
                <p:cNvSpPr/>
                <p:nvPr/>
              </p:nvSpPr>
              <p:spPr>
                <a:xfrm>
                  <a:off x="1748827" y="416672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Flowchart: Connector 108">
                  <a:extLst>
                    <a:ext uri="{FF2B5EF4-FFF2-40B4-BE49-F238E27FC236}">
                      <a16:creationId xmlns:a16="http://schemas.microsoft.com/office/drawing/2014/main" id="{FC875D23-4088-08F8-5C09-066C5B7C0196}"/>
                    </a:ext>
                  </a:extLst>
                </p:cNvPr>
                <p:cNvSpPr/>
                <p:nvPr/>
              </p:nvSpPr>
              <p:spPr>
                <a:xfrm>
                  <a:off x="1393095" y="38350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Flowchart: Connector 109">
                  <a:extLst>
                    <a:ext uri="{FF2B5EF4-FFF2-40B4-BE49-F238E27FC236}">
                      <a16:creationId xmlns:a16="http://schemas.microsoft.com/office/drawing/2014/main" id="{182FF35E-DB99-F38D-2FCF-610BD5C43EF7}"/>
                    </a:ext>
                  </a:extLst>
                </p:cNvPr>
                <p:cNvSpPr/>
                <p:nvPr/>
              </p:nvSpPr>
              <p:spPr>
                <a:xfrm>
                  <a:off x="1607700" y="3704378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EB9D4E80-CACD-9560-0942-2F161B66E890}"/>
                    </a:ext>
                  </a:extLst>
                </p:cNvPr>
                <p:cNvSpPr/>
                <p:nvPr/>
              </p:nvSpPr>
              <p:spPr>
                <a:xfrm>
                  <a:off x="1859624" y="373236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lowchart: Connector 111">
                  <a:extLst>
                    <a:ext uri="{FF2B5EF4-FFF2-40B4-BE49-F238E27FC236}">
                      <a16:creationId xmlns:a16="http://schemas.microsoft.com/office/drawing/2014/main" id="{7216A724-26D0-3251-2385-BAE9AEC13681}"/>
                    </a:ext>
                  </a:extLst>
                </p:cNvPr>
                <p:cNvSpPr/>
                <p:nvPr/>
              </p:nvSpPr>
              <p:spPr>
                <a:xfrm>
                  <a:off x="1346440" y="362040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lowchart: Connector 112">
                  <a:extLst>
                    <a:ext uri="{FF2B5EF4-FFF2-40B4-BE49-F238E27FC236}">
                      <a16:creationId xmlns:a16="http://schemas.microsoft.com/office/drawing/2014/main" id="{2CC98E7E-81AE-40D5-F515-955BF5267E04}"/>
                    </a:ext>
                  </a:extLst>
                </p:cNvPr>
                <p:cNvSpPr/>
                <p:nvPr/>
              </p:nvSpPr>
              <p:spPr>
                <a:xfrm>
                  <a:off x="2158204" y="3713707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24BF98D3-EE1F-E39A-7D80-4ACF4940DD97}"/>
                    </a:ext>
                  </a:extLst>
                </p:cNvPr>
                <p:cNvSpPr/>
                <p:nvPr/>
              </p:nvSpPr>
              <p:spPr>
                <a:xfrm>
                  <a:off x="1122503" y="3629732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lowchart: Connector 114">
                  <a:extLst>
                    <a:ext uri="{FF2B5EF4-FFF2-40B4-BE49-F238E27FC236}">
                      <a16:creationId xmlns:a16="http://schemas.microsoft.com/office/drawing/2014/main" id="{DCF7931B-C95D-5393-F275-6483F1E095EF}"/>
                    </a:ext>
                  </a:extLst>
                </p:cNvPr>
                <p:cNvSpPr/>
                <p:nvPr/>
              </p:nvSpPr>
              <p:spPr>
                <a:xfrm>
                  <a:off x="1533055" y="3461780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lowchart: Connector 115">
                  <a:extLst>
                    <a:ext uri="{FF2B5EF4-FFF2-40B4-BE49-F238E27FC236}">
                      <a16:creationId xmlns:a16="http://schemas.microsoft.com/office/drawing/2014/main" id="{9074C600-54BB-F8D7-285B-FF0A2392A04B}"/>
                    </a:ext>
                  </a:extLst>
                </p:cNvPr>
                <p:cNvSpPr/>
                <p:nvPr/>
              </p:nvSpPr>
              <p:spPr>
                <a:xfrm>
                  <a:off x="1271795" y="3368475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AAB996B9-CF85-F170-A62F-4273C45E335B}"/>
                    </a:ext>
                  </a:extLst>
                </p:cNvPr>
                <p:cNvSpPr/>
                <p:nvPr/>
              </p:nvSpPr>
              <p:spPr>
                <a:xfrm>
                  <a:off x="1952928" y="4105594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lowchart: Connector 117">
                  <a:extLst>
                    <a:ext uri="{FF2B5EF4-FFF2-40B4-BE49-F238E27FC236}">
                      <a16:creationId xmlns:a16="http://schemas.microsoft.com/office/drawing/2014/main" id="{E3C3B588-DFDD-C2FD-927C-E67E67E818A1}"/>
                    </a:ext>
                  </a:extLst>
                </p:cNvPr>
                <p:cNvSpPr/>
                <p:nvPr/>
              </p:nvSpPr>
              <p:spPr>
                <a:xfrm>
                  <a:off x="1784983" y="3452453"/>
                  <a:ext cx="181069" cy="172016"/>
                </a:xfrm>
                <a:prstGeom prst="flowChart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A0FD45B6-311F-AD58-FB85-0FFF37763650}"/>
                  </a:ext>
                </a:extLst>
              </p:cNvPr>
              <p:cNvSpPr/>
              <p:nvPr/>
            </p:nvSpPr>
            <p:spPr>
              <a:xfrm>
                <a:off x="1301298" y="39842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7A5D19DF-159D-6895-E55D-A7A003D0E71D}"/>
                  </a:ext>
                </a:extLst>
              </p:cNvPr>
              <p:cNvSpPr/>
              <p:nvPr/>
            </p:nvSpPr>
            <p:spPr>
              <a:xfrm>
                <a:off x="1987053" y="40662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562ED1E5-FF3D-C667-FAE6-9D836DF6D0F8}"/>
                  </a:ext>
                </a:extLst>
              </p:cNvPr>
              <p:cNvSpPr/>
              <p:nvPr/>
            </p:nvSpPr>
            <p:spPr>
              <a:xfrm>
                <a:off x="1722347" y="4050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A2646460-E21C-C927-9692-FA8884BE395C}"/>
                  </a:ext>
                </a:extLst>
              </p:cNvPr>
              <p:cNvSpPr/>
              <p:nvPr/>
            </p:nvSpPr>
            <p:spPr>
              <a:xfrm>
                <a:off x="1461644" y="413660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BCB32C21-D946-2975-4255-608AACCF5DA0}"/>
                  </a:ext>
                </a:extLst>
              </p:cNvPr>
              <p:cNvSpPr/>
              <p:nvPr/>
            </p:nvSpPr>
            <p:spPr>
              <a:xfrm>
                <a:off x="1631813" y="4233017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70601419-3ACD-0274-EBFA-3CF2FE384328}"/>
                  </a:ext>
                </a:extLst>
              </p:cNvPr>
              <p:cNvSpPr/>
              <p:nvPr/>
            </p:nvSpPr>
            <p:spPr>
              <a:xfrm>
                <a:off x="1846755" y="419782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9B0EA5B7-D42D-E49A-9024-8295DE60288F}"/>
                  </a:ext>
                </a:extLst>
              </p:cNvPr>
              <p:cNvSpPr/>
              <p:nvPr/>
            </p:nvSpPr>
            <p:spPr>
              <a:xfrm>
                <a:off x="1519015" y="395941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0CA14A83-CD90-08EF-7B45-6038C567B559}"/>
                  </a:ext>
                </a:extLst>
              </p:cNvPr>
              <p:cNvSpPr/>
              <p:nvPr/>
            </p:nvSpPr>
            <p:spPr>
              <a:xfrm>
                <a:off x="1733620" y="3828786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B9DD2F67-2C7A-DF03-4AD7-4A2800C2BBDC}"/>
                  </a:ext>
                </a:extLst>
              </p:cNvPr>
              <p:cNvSpPr/>
              <p:nvPr/>
            </p:nvSpPr>
            <p:spPr>
              <a:xfrm>
                <a:off x="1985544" y="385677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DDDF2B64-809A-046E-06EB-7DC3DC6FFF0A}"/>
                  </a:ext>
                </a:extLst>
              </p:cNvPr>
              <p:cNvSpPr/>
              <p:nvPr/>
            </p:nvSpPr>
            <p:spPr>
              <a:xfrm>
                <a:off x="1472360" y="3744811"/>
                <a:ext cx="181069" cy="172016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B1288AA3-3C29-FE7F-D77C-A43AB1386D53}"/>
                  </a:ext>
                </a:extLst>
              </p:cNvPr>
              <p:cNvSpPr/>
              <p:nvPr/>
            </p:nvSpPr>
            <p:spPr>
              <a:xfrm>
                <a:off x="2293455" y="362351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1EDF3601-2412-AA00-4589-80A30A445313}"/>
                  </a:ext>
                </a:extLst>
              </p:cNvPr>
              <p:cNvSpPr/>
              <p:nvPr/>
            </p:nvSpPr>
            <p:spPr>
              <a:xfrm>
                <a:off x="1164444" y="375414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25C45D62-0E37-CEDE-F519-C460AEF57976}"/>
                  </a:ext>
                </a:extLst>
              </p:cNvPr>
              <p:cNvSpPr/>
              <p:nvPr/>
            </p:nvSpPr>
            <p:spPr>
              <a:xfrm>
                <a:off x="1658975" y="35861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E73CB053-4B2F-1BA4-2FA8-6387B5F6508C}"/>
                  </a:ext>
                </a:extLst>
              </p:cNvPr>
              <p:cNvSpPr/>
              <p:nvPr/>
            </p:nvSpPr>
            <p:spPr>
              <a:xfrm>
                <a:off x="1360392" y="3567530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81DB394A-D87A-F263-8F27-223742ACC713}"/>
                  </a:ext>
                </a:extLst>
              </p:cNvPr>
              <p:cNvSpPr/>
              <p:nvPr/>
            </p:nvSpPr>
            <p:spPr>
              <a:xfrm>
                <a:off x="2181486" y="382878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CF2702F0-A767-37F3-9837-F987F2EC7FCA}"/>
                  </a:ext>
                </a:extLst>
              </p:cNvPr>
              <p:cNvSpPr/>
              <p:nvPr/>
            </p:nvSpPr>
            <p:spPr>
              <a:xfrm>
                <a:off x="1910903" y="357686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61E76965-5060-B59A-CEC3-911D0C671E20}"/>
                  </a:ext>
                </a:extLst>
              </p:cNvPr>
              <p:cNvSpPr/>
              <p:nvPr/>
            </p:nvSpPr>
            <p:spPr>
              <a:xfrm>
                <a:off x="1048484" y="350394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lowchart: Connector 87">
                <a:extLst>
                  <a:ext uri="{FF2B5EF4-FFF2-40B4-BE49-F238E27FC236}">
                    <a16:creationId xmlns:a16="http://schemas.microsoft.com/office/drawing/2014/main" id="{B420F7A2-35DC-4C74-F85B-F87337DF2EBF}"/>
                  </a:ext>
                </a:extLst>
              </p:cNvPr>
              <p:cNvSpPr/>
              <p:nvPr/>
            </p:nvSpPr>
            <p:spPr>
              <a:xfrm>
                <a:off x="1729621" y="338263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26FA4A92-D64C-D2CF-D86E-AB38993D708B}"/>
                  </a:ext>
                </a:extLst>
              </p:cNvPr>
              <p:cNvSpPr/>
              <p:nvPr/>
            </p:nvSpPr>
            <p:spPr>
              <a:xfrm>
                <a:off x="1505685" y="337331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2D73F307-BADD-5833-D665-1EC81C232A94}"/>
                  </a:ext>
                </a:extLst>
              </p:cNvPr>
              <p:cNvSpPr/>
              <p:nvPr/>
            </p:nvSpPr>
            <p:spPr>
              <a:xfrm>
                <a:off x="1235098" y="335465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8F1C8332-BEEA-BC1E-3232-0BABDC8BEA6F}"/>
                  </a:ext>
                </a:extLst>
              </p:cNvPr>
              <p:cNvSpPr/>
              <p:nvPr/>
            </p:nvSpPr>
            <p:spPr>
              <a:xfrm>
                <a:off x="899193" y="3354653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4ED15107-39C9-E717-C051-DA12C9469489}"/>
                  </a:ext>
                </a:extLst>
              </p:cNvPr>
              <p:cNvSpPr/>
              <p:nvPr/>
            </p:nvSpPr>
            <p:spPr>
              <a:xfrm>
                <a:off x="1207106" y="158183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BF072257-7158-37FC-71A8-35C362E903B5}"/>
                  </a:ext>
                </a:extLst>
              </p:cNvPr>
              <p:cNvSpPr/>
              <p:nvPr/>
            </p:nvSpPr>
            <p:spPr>
              <a:xfrm>
                <a:off x="1682967" y="1479201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2E58D89D-EAD6-3F1F-411F-C52D06765700}"/>
                  </a:ext>
                </a:extLst>
              </p:cNvPr>
              <p:cNvSpPr/>
              <p:nvPr/>
            </p:nvSpPr>
            <p:spPr>
              <a:xfrm>
                <a:off x="2905280" y="179643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3F45049E-42FC-74B0-E321-17018442ED67}"/>
                  </a:ext>
                </a:extLst>
              </p:cNvPr>
              <p:cNvSpPr/>
              <p:nvPr/>
            </p:nvSpPr>
            <p:spPr>
              <a:xfrm>
                <a:off x="3203859" y="2123012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lowchart: Connector 95">
                <a:extLst>
                  <a:ext uri="{FF2B5EF4-FFF2-40B4-BE49-F238E27FC236}">
                    <a16:creationId xmlns:a16="http://schemas.microsoft.com/office/drawing/2014/main" id="{FAF5DD8C-5141-8681-F12C-D6275160BEB1}"/>
                  </a:ext>
                </a:extLst>
              </p:cNvPr>
              <p:cNvSpPr/>
              <p:nvPr/>
            </p:nvSpPr>
            <p:spPr>
              <a:xfrm>
                <a:off x="31478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C5EEC282-C1A7-9CB3-BC9B-648074EFE402}"/>
                  </a:ext>
                </a:extLst>
              </p:cNvPr>
              <p:cNvSpPr/>
              <p:nvPr/>
            </p:nvSpPr>
            <p:spPr>
              <a:xfrm>
                <a:off x="3390475" y="188974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lowchart: Connector 97">
                <a:extLst>
                  <a:ext uri="{FF2B5EF4-FFF2-40B4-BE49-F238E27FC236}">
                    <a16:creationId xmlns:a16="http://schemas.microsoft.com/office/drawing/2014/main" id="{A46AB698-C7E9-D474-0FED-A441DD5217C6}"/>
                  </a:ext>
                </a:extLst>
              </p:cNvPr>
              <p:cNvSpPr/>
              <p:nvPr/>
            </p:nvSpPr>
            <p:spPr>
              <a:xfrm>
                <a:off x="3129213" y="1684469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2103C440-D107-1DF5-8D68-85E59BA5ACBD}"/>
                  </a:ext>
                </a:extLst>
              </p:cNvPr>
              <p:cNvSpPr/>
              <p:nvPr/>
            </p:nvSpPr>
            <p:spPr>
              <a:xfrm>
                <a:off x="1449699" y="1544508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Connector 99">
                <a:extLst>
                  <a:ext uri="{FF2B5EF4-FFF2-40B4-BE49-F238E27FC236}">
                    <a16:creationId xmlns:a16="http://schemas.microsoft.com/office/drawing/2014/main" id="{54484E8A-7EF9-C1DC-D57E-8F2F860DF16A}"/>
                  </a:ext>
                </a:extLst>
              </p:cNvPr>
              <p:cNvSpPr/>
              <p:nvPr/>
            </p:nvSpPr>
            <p:spPr>
              <a:xfrm>
                <a:off x="1141788" y="1385894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EF0DA75C-9BE7-37FB-3B72-11D21D3F28D6}"/>
                  </a:ext>
                </a:extLst>
              </p:cNvPr>
              <p:cNvSpPr/>
              <p:nvPr/>
            </p:nvSpPr>
            <p:spPr>
              <a:xfrm>
                <a:off x="1617653" y="1264595"/>
                <a:ext cx="181069" cy="17201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30F4342-77B4-58AD-B302-847606C227A3}"/>
                </a:ext>
              </a:extLst>
            </p:cNvPr>
            <p:cNvCxnSpPr>
              <a:cxnSpLocks/>
            </p:cNvCxnSpPr>
            <p:nvPr/>
          </p:nvCxnSpPr>
          <p:spPr>
            <a:xfrm>
              <a:off x="8701743" y="1494275"/>
              <a:ext cx="3290264" cy="331038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D348BF9-2B18-D615-CFEB-A57F1E315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8979" y="1410297"/>
              <a:ext cx="2934290" cy="33943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71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EFA169-95D7-8741-902B-30E4ED4F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3" y="1623873"/>
            <a:ext cx="9963150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D4E2B-373A-35C9-8E56-183DBF10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723" y="4584095"/>
            <a:ext cx="7181850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080AB-F82E-459A-F808-8A5B3CEE129E}"/>
              </a:ext>
            </a:extLst>
          </p:cNvPr>
          <p:cNvSpPr txBox="1"/>
          <p:nvPr/>
        </p:nvSpPr>
        <p:spPr>
          <a:xfrm>
            <a:off x="612559" y="417620"/>
            <a:ext cx="896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Batch effects are reliably the strongest signal in microbiome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Attempts to correct these batch effects are a major source of the current controversies</a:t>
            </a:r>
          </a:p>
        </p:txBody>
      </p:sp>
    </p:spTree>
    <p:extLst>
      <p:ext uri="{BB962C8B-B14F-4D97-AF65-F5344CB8AC3E}">
        <p14:creationId xmlns:p14="http://schemas.microsoft.com/office/powerpoint/2010/main" val="110573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AC3309-F9A6-B01F-45BC-EF45539977BD}"/>
              </a:ext>
            </a:extLst>
          </p:cNvPr>
          <p:cNvSpPr txBox="1"/>
          <p:nvPr/>
        </p:nvSpPr>
        <p:spPr>
          <a:xfrm>
            <a:off x="686697" y="183691"/>
            <a:ext cx="102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Richness is well described across datasets by a simple Poisson process with a constant error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85B34-D0C6-05AF-3A86-DE38EA2AFFBE}"/>
              </a:ext>
            </a:extLst>
          </p:cNvPr>
          <p:cNvSpPr txBox="1"/>
          <p:nvPr/>
        </p:nvSpPr>
        <p:spPr>
          <a:xfrm>
            <a:off x="2625507" y="660902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Abundance (as usual) is not well fit by Poisson assumptions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CBE20-EB8A-A2A3-24B0-553588DE208A}"/>
              </a:ext>
            </a:extLst>
          </p:cNvPr>
          <p:cNvSpPr txBox="1"/>
          <p:nvPr/>
        </p:nvSpPr>
        <p:spPr>
          <a:xfrm>
            <a:off x="860079" y="1946495"/>
            <a:ext cx="10251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hypothesis: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In 16S experiments, initial errors accumulate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sequencing error (a Poisson process)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final abundance is dependent on PCR amplification (not a Poisson process)</a:t>
            </a:r>
          </a:p>
        </p:txBody>
      </p:sp>
    </p:spTree>
    <p:extLst>
      <p:ext uri="{BB962C8B-B14F-4D97-AF65-F5344CB8AC3E}">
        <p14:creationId xmlns:p14="http://schemas.microsoft.com/office/powerpoint/2010/main" val="1258956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21482-4258-A323-DB3C-91CC23050531}"/>
              </a:ext>
            </a:extLst>
          </p:cNvPr>
          <p:cNvSpPr txBox="1"/>
          <p:nvPr/>
        </p:nvSpPr>
        <p:spPr>
          <a:xfrm>
            <a:off x="5395865" y="6165412"/>
            <a:ext cx="300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Bioarchive</a:t>
            </a:r>
            <a:r>
              <a:rPr lang="en-US" dirty="0"/>
              <a:t> (and unpublished!)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5516-9B96-F5D8-FA3B-66F35A6A48C8}"/>
              </a:ext>
            </a:extLst>
          </p:cNvPr>
          <p:cNvSpPr txBox="1"/>
          <p:nvPr/>
        </p:nvSpPr>
        <p:spPr>
          <a:xfrm>
            <a:off x="5203479" y="6488668"/>
            <a:ext cx="8521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https://www.biorxiv.org/content/10.1101/2022.04.04.487034v2.abstract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95E17-1D89-8E5A-2AA2-3F62E66F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36" y="1992531"/>
            <a:ext cx="6734175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85595-250E-3607-771D-72DA29F76027}"/>
              </a:ext>
            </a:extLst>
          </p:cNvPr>
          <p:cNvSpPr txBox="1"/>
          <p:nvPr/>
        </p:nvSpPr>
        <p:spPr>
          <a:xfrm>
            <a:off x="1249378" y="307818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Surprisingly, Poisson algorithms can also be of utility in shotgun sequencing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FBCAB-74D9-8C48-B1D3-2B91A0C7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99" y="3274574"/>
            <a:ext cx="2095500" cy="1971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BBCAE-4BA4-4143-B3ED-F5FF91E6CCA5}"/>
              </a:ext>
            </a:extLst>
          </p:cNvPr>
          <p:cNvSpPr txBox="1"/>
          <p:nvPr/>
        </p:nvSpPr>
        <p:spPr>
          <a:xfrm>
            <a:off x="3331672" y="547282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 Johnson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B0A84-BE1E-6266-AAA1-DC2EB5F8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10" y="3313146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3A1AA-15CB-A66A-BCD9-CEA00C3300D3}"/>
              </a:ext>
            </a:extLst>
          </p:cNvPr>
          <p:cNvSpPr txBox="1"/>
          <p:nvPr/>
        </p:nvSpPr>
        <p:spPr>
          <a:xfrm>
            <a:off x="6082409" y="548942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</p:spTree>
    <p:extLst>
      <p:ext uri="{BB962C8B-B14F-4D97-AF65-F5344CB8AC3E}">
        <p14:creationId xmlns:p14="http://schemas.microsoft.com/office/powerpoint/2010/main" val="1843779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2E7C8-0425-386F-A2EB-1AA36EE0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37" y="869510"/>
            <a:ext cx="6489779" cy="584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90239-6DE5-ADDB-807C-3E27E44C44F0}"/>
              </a:ext>
            </a:extLst>
          </p:cNvPr>
          <p:cNvSpPr txBox="1"/>
          <p:nvPr/>
        </p:nvSpPr>
        <p:spPr>
          <a:xfrm>
            <a:off x="1276536" y="45274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314A6-D21F-8AAE-2012-75BBA5603715}"/>
              </a:ext>
            </a:extLst>
          </p:cNvPr>
          <p:cNvSpPr txBox="1"/>
          <p:nvPr/>
        </p:nvSpPr>
        <p:spPr>
          <a:xfrm>
            <a:off x="1484766" y="371195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F537A5-80BA-AD9A-DE6F-BBBB9DE0811A}"/>
              </a:ext>
            </a:extLst>
          </p:cNvPr>
          <p:cNvSpPr txBox="1"/>
          <p:nvPr/>
        </p:nvSpPr>
        <p:spPr>
          <a:xfrm>
            <a:off x="8293608" y="1682496"/>
            <a:ext cx="298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 is case/control</a:t>
            </a:r>
          </a:p>
          <a:p>
            <a:r>
              <a:rPr lang="en-US" dirty="0"/>
              <a:t>For IBD at a 5% FDR threshold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6D099-4C0B-9367-BF98-B12F0915805A}"/>
              </a:ext>
            </a:extLst>
          </p:cNvPr>
          <p:cNvSpPr/>
          <p:nvPr/>
        </p:nvSpPr>
        <p:spPr>
          <a:xfrm>
            <a:off x="4392891" y="6419653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CABF2-BBE4-5E7C-F02C-037E406CD3A1}"/>
              </a:ext>
            </a:extLst>
          </p:cNvPr>
          <p:cNvSpPr txBox="1"/>
          <p:nvPr/>
        </p:nvSpPr>
        <p:spPr>
          <a:xfrm>
            <a:off x="3289954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C6BF0-9951-D095-33CA-BB92D9B2F850}"/>
              </a:ext>
            </a:extLst>
          </p:cNvPr>
          <p:cNvSpPr/>
          <p:nvPr/>
        </p:nvSpPr>
        <p:spPr>
          <a:xfrm flipV="1">
            <a:off x="1616697" y="2389693"/>
            <a:ext cx="570322" cy="231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1463-F023-F97A-5E6B-4FB37E9C86D0}"/>
              </a:ext>
            </a:extLst>
          </p:cNvPr>
          <p:cNvSpPr txBox="1"/>
          <p:nvPr/>
        </p:nvSpPr>
        <p:spPr>
          <a:xfrm rot="16200000">
            <a:off x="-434305" y="3074229"/>
            <a:ext cx="460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2)</a:t>
            </a:r>
          </a:p>
        </p:txBody>
      </p:sp>
    </p:spTree>
    <p:extLst>
      <p:ext uri="{BB962C8B-B14F-4D97-AF65-F5344CB8AC3E}">
        <p14:creationId xmlns:p14="http://schemas.microsoft.com/office/powerpoint/2010/main" val="519061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EE0A5-2E77-7A95-1A15-E6C991CF33E3}"/>
              </a:ext>
            </a:extLst>
          </p:cNvPr>
          <p:cNvSpPr txBox="1"/>
          <p:nvPr/>
        </p:nvSpPr>
        <p:spPr>
          <a:xfrm>
            <a:off x="977774" y="235389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evaluate the algorithms even though we don’t know the “correct” answer…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D51D2-770D-9DC4-B90A-FA669802823D}"/>
              </a:ext>
            </a:extLst>
          </p:cNvPr>
          <p:cNvSpPr txBox="1"/>
          <p:nvPr/>
        </p:nvSpPr>
        <p:spPr>
          <a:xfrm>
            <a:off x="1285593" y="1356155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all taxa by abundance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30F4B-5743-D2DE-4DF0-5B4DCD8D7E85}"/>
              </a:ext>
            </a:extLst>
          </p:cNvPr>
          <p:cNvSpPr txBox="1"/>
          <p:nvPr/>
        </p:nvSpPr>
        <p:spPr>
          <a:xfrm>
            <a:off x="2384728" y="76048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Examine the correlation structure of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325E0-621D-90EA-EAE4-D394B2059E16}"/>
              </a:ext>
            </a:extLst>
          </p:cNvPr>
          <p:cNvSpPr txBox="1"/>
          <p:nvPr/>
        </p:nvSpPr>
        <p:spPr>
          <a:xfrm>
            <a:off x="3847723" y="2055137"/>
            <a:ext cx="3461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most abundance – Bacteroides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abundance – Escherichia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abundant – </a:t>
            </a:r>
            <a:r>
              <a:rPr lang="en-US" dirty="0" err="1"/>
              <a:t>Akkermansia</a:t>
            </a:r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most abundant – </a:t>
            </a:r>
            <a:r>
              <a:rPr lang="en-US" dirty="0" err="1"/>
              <a:t>Alistipes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1B29079-BC62-7689-C408-B5A2E7CF73B1}"/>
              </a:ext>
            </a:extLst>
          </p:cNvPr>
          <p:cNvCxnSpPr/>
          <p:nvPr/>
        </p:nvCxnSpPr>
        <p:spPr>
          <a:xfrm>
            <a:off x="3440317" y="2507810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19D152-6988-46E4-8697-C9E446A86751}"/>
              </a:ext>
            </a:extLst>
          </p:cNvPr>
          <p:cNvCxnSpPr/>
          <p:nvPr/>
        </p:nvCxnSpPr>
        <p:spPr>
          <a:xfrm>
            <a:off x="3447866" y="2243749"/>
            <a:ext cx="40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C7FFDF-18E0-C0E0-52BF-E9E8765C6395}"/>
              </a:ext>
            </a:extLst>
          </p:cNvPr>
          <p:cNvSpPr txBox="1"/>
          <p:nvPr/>
        </p:nvSpPr>
        <p:spPr>
          <a:xfrm>
            <a:off x="1131683" y="4128380"/>
            <a:ext cx="9071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taxa, report the highest correlation coefficient among all more abundant taxa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for the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correlation with the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abundant, this will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abundance, this be the max(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so forth…</a:t>
            </a:r>
          </a:p>
        </p:txBody>
      </p:sp>
    </p:spTree>
    <p:extLst>
      <p:ext uri="{BB962C8B-B14F-4D97-AF65-F5344CB8AC3E}">
        <p14:creationId xmlns:p14="http://schemas.microsoft.com/office/powerpoint/2010/main" val="2939067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0BC85-F511-6911-CE74-9027F7E1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49" y="989276"/>
            <a:ext cx="6629400" cy="567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F90DF-75BB-A40C-9EA9-0FEB1DC7E09D}"/>
              </a:ext>
            </a:extLst>
          </p:cNvPr>
          <p:cNvSpPr txBox="1"/>
          <p:nvPr/>
        </p:nvSpPr>
        <p:spPr>
          <a:xfrm>
            <a:off x="1756373" y="380246"/>
            <a:ext cx="844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of taxa for Kraken are highly correlated with a more abundant “parent” taxa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87010-3DF5-59F4-6228-C1538C090E6C}"/>
              </a:ext>
            </a:extLst>
          </p:cNvPr>
          <p:cNvSpPr/>
          <p:nvPr/>
        </p:nvSpPr>
        <p:spPr>
          <a:xfrm>
            <a:off x="4392891" y="6414940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5C247-CA4F-9300-E0EE-F4776427503E}"/>
              </a:ext>
            </a:extLst>
          </p:cNvPr>
          <p:cNvSpPr txBox="1"/>
          <p:nvPr/>
        </p:nvSpPr>
        <p:spPr>
          <a:xfrm>
            <a:off x="3982823" y="6306535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21A2A8-B472-F2B7-BC8F-A12A44FD9BEA}"/>
              </a:ext>
            </a:extLst>
          </p:cNvPr>
          <p:cNvSpPr/>
          <p:nvPr/>
        </p:nvSpPr>
        <p:spPr>
          <a:xfrm>
            <a:off x="2780907" y="3657600"/>
            <a:ext cx="344079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1A12F-4EC5-19F5-9D3D-88191B341B24}"/>
              </a:ext>
            </a:extLst>
          </p:cNvPr>
          <p:cNvSpPr txBox="1"/>
          <p:nvPr/>
        </p:nvSpPr>
        <p:spPr>
          <a:xfrm>
            <a:off x="2337849" y="3380194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792226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F8629-12C9-C1BC-5257-38EBC1317D9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961A5-7BE7-973B-BCEC-59A39DFF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0BA33-3862-9EEA-A8D4-B06BFFDB9AB1}"/>
              </a:ext>
            </a:extLst>
          </p:cNvPr>
          <p:cNvCxnSpPr/>
          <p:nvPr/>
        </p:nvCxnSpPr>
        <p:spPr>
          <a:xfrm flipH="1">
            <a:off x="9162107" y="3429000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85E617-AD22-66B7-0169-2F13D39055D6}"/>
              </a:ext>
            </a:extLst>
          </p:cNvPr>
          <p:cNvCxnSpPr/>
          <p:nvPr/>
        </p:nvCxnSpPr>
        <p:spPr>
          <a:xfrm>
            <a:off x="2317687" y="3429000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88DC93-C4F6-068B-F98C-202FA70EA4FA}"/>
              </a:ext>
            </a:extLst>
          </p:cNvPr>
          <p:cNvSpPr txBox="1"/>
          <p:nvPr/>
        </p:nvSpPr>
        <p:spPr>
          <a:xfrm>
            <a:off x="29789" y="3248489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3704044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1126FD-752B-018E-A21E-44B044528B4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F3C61-2A6F-5978-A114-8D4510F1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CB6AF9-5047-6862-D9CD-8B862D59631A}"/>
              </a:ext>
            </a:extLst>
          </p:cNvPr>
          <p:cNvCxnSpPr/>
          <p:nvPr/>
        </p:nvCxnSpPr>
        <p:spPr>
          <a:xfrm flipH="1">
            <a:off x="9162107" y="3582901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480757-6E6F-1545-8D7A-7CA8F6465693}"/>
              </a:ext>
            </a:extLst>
          </p:cNvPr>
          <p:cNvCxnSpPr/>
          <p:nvPr/>
        </p:nvCxnSpPr>
        <p:spPr>
          <a:xfrm>
            <a:off x="2317687" y="3582901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5BC6-F952-F33F-519A-D820392BE998}"/>
              </a:ext>
            </a:extLst>
          </p:cNvPr>
          <p:cNvSpPr txBox="1"/>
          <p:nvPr/>
        </p:nvSpPr>
        <p:spPr>
          <a:xfrm>
            <a:off x="33945" y="341890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1363987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A2925E-DEC1-5125-35D9-8733D41D28C1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721E2-2183-0909-BD06-FE610FEB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58138"/>
            <a:ext cx="5838825" cy="1266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ABD20-2070-1249-11F5-1FB1A84B328C}"/>
              </a:ext>
            </a:extLst>
          </p:cNvPr>
          <p:cNvCxnSpPr/>
          <p:nvPr/>
        </p:nvCxnSpPr>
        <p:spPr>
          <a:xfrm flipH="1">
            <a:off x="9162107" y="378208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F221F-EDFC-2CD3-10F5-E634EA1E5D38}"/>
              </a:ext>
            </a:extLst>
          </p:cNvPr>
          <p:cNvCxnSpPr/>
          <p:nvPr/>
        </p:nvCxnSpPr>
        <p:spPr>
          <a:xfrm>
            <a:off x="2317687" y="378208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2219B7-D898-3543-933E-929EA01FAB8E}"/>
              </a:ext>
            </a:extLst>
          </p:cNvPr>
          <p:cNvSpPr txBox="1"/>
          <p:nvPr/>
        </p:nvSpPr>
        <p:spPr>
          <a:xfrm>
            <a:off x="46413" y="3614247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2899329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BB6D6-6C1C-3975-D755-CD7AC7AEF949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4198F-6510-E457-AE2F-6175CBA4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7" y="3067191"/>
            <a:ext cx="5838825" cy="12668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8A6408-788C-5F2D-49A1-A5F6A9317786}"/>
              </a:ext>
            </a:extLst>
          </p:cNvPr>
          <p:cNvCxnSpPr/>
          <p:nvPr/>
        </p:nvCxnSpPr>
        <p:spPr>
          <a:xfrm flipH="1">
            <a:off x="9162107" y="3972207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AA2927-45A9-D782-5916-632DAD921E6D}"/>
              </a:ext>
            </a:extLst>
          </p:cNvPr>
          <p:cNvCxnSpPr/>
          <p:nvPr/>
        </p:nvCxnSpPr>
        <p:spPr>
          <a:xfrm>
            <a:off x="2317687" y="3972207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CA8225-6B35-F5E4-ACB2-9039E60B03F7}"/>
              </a:ext>
            </a:extLst>
          </p:cNvPr>
          <p:cNvSpPr txBox="1"/>
          <p:nvPr/>
        </p:nvSpPr>
        <p:spPr>
          <a:xfrm>
            <a:off x="46413" y="381790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.0002))</a:t>
            </a:r>
          </a:p>
        </p:txBody>
      </p:sp>
    </p:spTree>
    <p:extLst>
      <p:ext uri="{BB962C8B-B14F-4D97-AF65-F5344CB8AC3E}">
        <p14:creationId xmlns:p14="http://schemas.microsoft.com/office/powerpoint/2010/main" val="505710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178665-E8D0-4D3A-0614-498DA943A4E3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8E9B34-59F8-4406-717F-37D9C2523925}"/>
              </a:ext>
            </a:extLst>
          </p:cNvPr>
          <p:cNvCxnSpPr/>
          <p:nvPr/>
        </p:nvCxnSpPr>
        <p:spPr>
          <a:xfrm flipH="1">
            <a:off x="9162107" y="3456162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F5B03-FAEC-C5B4-2DDA-5FB4315D3DF3}"/>
              </a:ext>
            </a:extLst>
          </p:cNvPr>
          <p:cNvCxnSpPr/>
          <p:nvPr/>
        </p:nvCxnSpPr>
        <p:spPr>
          <a:xfrm>
            <a:off x="2317687" y="3456162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BDFE8-7349-20B6-17C4-BAC908E0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E97AB-D5C6-5282-80C3-8FCC4EC1755D}"/>
              </a:ext>
            </a:extLst>
          </p:cNvPr>
          <p:cNvSpPr txBox="1"/>
          <p:nvPr/>
        </p:nvSpPr>
        <p:spPr>
          <a:xfrm>
            <a:off x="46413" y="3302520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(45635,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6414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FEAD8D-2B23-9C8C-70D2-B27CC6BDEE9B}"/>
              </a:ext>
            </a:extLst>
          </p:cNvPr>
          <p:cNvSpPr txBox="1"/>
          <p:nvPr/>
        </p:nvSpPr>
        <p:spPr>
          <a:xfrm>
            <a:off x="772357" y="124286"/>
            <a:ext cx="991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Sometimes working in inference space can allow for interpretation of similarities across batches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(rather than trying to normalize differences away)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4FDD60-2D2A-B55F-7019-42F11457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391" y="4934139"/>
            <a:ext cx="1315882" cy="13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0198E-BB9C-1774-8E67-0DC60C6483E9}"/>
              </a:ext>
            </a:extLst>
          </p:cNvPr>
          <p:cNvSpPr txBox="1"/>
          <p:nvPr/>
        </p:nvSpPr>
        <p:spPr>
          <a:xfrm>
            <a:off x="10733391" y="6276168"/>
            <a:ext cx="3264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1026" name="Picture 2" descr="Image of Kristine">
            <a:extLst>
              <a:ext uri="{FF2B5EF4-FFF2-40B4-BE49-F238E27FC236}">
                <a16:creationId xmlns:a16="http://schemas.microsoft.com/office/drawing/2014/main" id="{CD88398F-CEB4-10BB-D0E3-D7BA988A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381" y="447451"/>
            <a:ext cx="1360524" cy="170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F0192-ABF3-6375-290D-0A0D859E75BE}"/>
              </a:ext>
            </a:extLst>
          </p:cNvPr>
          <p:cNvSpPr txBox="1"/>
          <p:nvPr/>
        </p:nvSpPr>
        <p:spPr>
          <a:xfrm>
            <a:off x="10663788" y="2189776"/>
            <a:ext cx="8098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3272E"/>
                </a:solidFill>
                <a:effectLst/>
                <a:latin typeface="Gotham"/>
              </a:rPr>
              <a:t>Kristine Steffen</a:t>
            </a:r>
          </a:p>
        </p:txBody>
      </p:sp>
      <p:pic>
        <p:nvPicPr>
          <p:cNvPr id="1028" name="Picture 4" descr="Leslie Heinberg, PhD, MA">
            <a:extLst>
              <a:ext uri="{FF2B5EF4-FFF2-40B4-BE49-F238E27FC236}">
                <a16:creationId xmlns:a16="http://schemas.microsoft.com/office/drawing/2014/main" id="{4EEF74D1-AAA9-D0DE-91A3-32E1792CD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880" y="2679275"/>
            <a:ext cx="1198540" cy="14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354356-F9DE-4B81-F7D6-C44A4A99EC81}"/>
              </a:ext>
            </a:extLst>
          </p:cNvPr>
          <p:cNvSpPr txBox="1"/>
          <p:nvPr/>
        </p:nvSpPr>
        <p:spPr>
          <a:xfrm>
            <a:off x="10663788" y="4417638"/>
            <a:ext cx="9895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Leslie </a:t>
            </a:r>
            <a:r>
              <a:rPr lang="en-US" dirty="0" err="1"/>
              <a:t>Heinberg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DF787-D172-13DF-BA5D-285D25F4C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93" y="2776060"/>
            <a:ext cx="8161417" cy="3425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659D16-6AAB-109C-4284-95B9A24C8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61" y="1176327"/>
            <a:ext cx="9889575" cy="12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69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1B0DF-3BA6-25E4-6003-7ADCADF229CB}"/>
              </a:ext>
            </a:extLst>
          </p:cNvPr>
          <p:cNvSpPr txBox="1"/>
          <p:nvPr/>
        </p:nvSpPr>
        <p:spPr>
          <a:xfrm>
            <a:off x="1475715" y="289711"/>
            <a:ext cx="105294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162A69-405F-FEA2-661A-2651413EA473}"/>
              </a:ext>
            </a:extLst>
          </p:cNvPr>
          <p:cNvCxnSpPr/>
          <p:nvPr/>
        </p:nvCxnSpPr>
        <p:spPr>
          <a:xfrm flipH="1">
            <a:off x="9162107" y="3628173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10D60-6601-28FD-1D9F-28D0D0427E55}"/>
              </a:ext>
            </a:extLst>
          </p:cNvPr>
          <p:cNvCxnSpPr/>
          <p:nvPr/>
        </p:nvCxnSpPr>
        <p:spPr>
          <a:xfrm>
            <a:off x="2317687" y="3628173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2D61F9-494D-0747-EF60-D8DD1B4C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95B13-ACEE-9226-25B3-0EEDBAB6FD2B}"/>
              </a:ext>
            </a:extLst>
          </p:cNvPr>
          <p:cNvSpPr txBox="1"/>
          <p:nvPr/>
        </p:nvSpPr>
        <p:spPr>
          <a:xfrm>
            <a:off x="46413" y="3502028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(24212,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395498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AB845CE-1AC5-4B03-B241-1C66F460F1C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D1DF45-8D9C-EA71-972F-C4F032FC2D2F}"/>
              </a:ext>
            </a:extLst>
          </p:cNvPr>
          <p:cNvCxnSpPr/>
          <p:nvPr/>
        </p:nvCxnSpPr>
        <p:spPr>
          <a:xfrm flipH="1">
            <a:off x="9162107" y="3854515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1EB2DA-A34E-AE11-A934-D7270F105E3C}"/>
              </a:ext>
            </a:extLst>
          </p:cNvPr>
          <p:cNvCxnSpPr/>
          <p:nvPr/>
        </p:nvCxnSpPr>
        <p:spPr>
          <a:xfrm>
            <a:off x="2317687" y="3854515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A55AB1-C33F-B73A-D1E0-B55E0C46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DCD7F-AF8E-A1F1-7935-896DCB856298}"/>
              </a:ext>
            </a:extLst>
          </p:cNvPr>
          <p:cNvSpPr txBox="1"/>
          <p:nvPr/>
        </p:nvSpPr>
        <p:spPr>
          <a:xfrm>
            <a:off x="46413" y="3689063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(30134,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1598409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42A9F-0FCB-EDB6-9113-DF190781DF58}"/>
              </a:ext>
            </a:extLst>
          </p:cNvPr>
          <p:cNvSpPr txBox="1"/>
          <p:nvPr/>
        </p:nvSpPr>
        <p:spPr>
          <a:xfrm>
            <a:off x="1475715" y="289711"/>
            <a:ext cx="105294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model this behavior with a simple Poisson-based procedure with a small # of free parameters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the top 10 taxa are “real”.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the rest of the dataset as Poisson based sampling error: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for each “simulated” taxa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one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randomly choose an error rate over some range (e.g. 0 &lt; error &lt;= 0.002 )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F26177-3A4D-76AC-BDCE-9B365DDA5B59}"/>
              </a:ext>
            </a:extLst>
          </p:cNvPr>
          <p:cNvCxnSpPr/>
          <p:nvPr/>
        </p:nvCxnSpPr>
        <p:spPr>
          <a:xfrm flipH="1">
            <a:off x="9080630" y="4017469"/>
            <a:ext cx="66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AE075-668C-7D4A-3AB8-E6B6D31073BE}"/>
              </a:ext>
            </a:extLst>
          </p:cNvPr>
          <p:cNvCxnSpPr/>
          <p:nvPr/>
        </p:nvCxnSpPr>
        <p:spPr>
          <a:xfrm>
            <a:off x="2317687" y="4017469"/>
            <a:ext cx="85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14A73-D905-DC0C-AA4C-BE697753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3154375"/>
            <a:ext cx="5705475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F00E1-8ADF-7D63-AB00-25179C692E27}"/>
              </a:ext>
            </a:extLst>
          </p:cNvPr>
          <p:cNvSpPr txBox="1"/>
          <p:nvPr/>
        </p:nvSpPr>
        <p:spPr>
          <a:xfrm>
            <a:off x="1611516" y="5159905"/>
            <a:ext cx="868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way we simulate the entire dataset assuming that everything except the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abundant taxa is Poisson-based classification error of the most abundant taxa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E6922-6D78-20AC-979E-0BE493C63137}"/>
              </a:ext>
            </a:extLst>
          </p:cNvPr>
          <p:cNvSpPr txBox="1"/>
          <p:nvPr/>
        </p:nvSpPr>
        <p:spPr>
          <a:xfrm>
            <a:off x="46413" y="3847004"/>
            <a:ext cx="492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sum(</a:t>
            </a:r>
            <a:r>
              <a:rPr lang="en-US" sz="1200" dirty="0" err="1"/>
              <a:t>rpois</a:t>
            </a:r>
            <a:r>
              <a:rPr lang="en-US" sz="1200" dirty="0"/>
              <a:t>(342141, lambda = .0001))</a:t>
            </a:r>
          </a:p>
        </p:txBody>
      </p:sp>
    </p:spTree>
    <p:extLst>
      <p:ext uri="{BB962C8B-B14F-4D97-AF65-F5344CB8AC3E}">
        <p14:creationId xmlns:p14="http://schemas.microsoft.com/office/powerpoint/2010/main" val="3486136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D498A-A3BB-5E83-F439-BCE1E729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19" y="461962"/>
            <a:ext cx="5962650" cy="593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DDE17-7D01-4039-3643-EA01914EEF48}"/>
              </a:ext>
            </a:extLst>
          </p:cNvPr>
          <p:cNvSpPr txBox="1"/>
          <p:nvPr/>
        </p:nvSpPr>
        <p:spPr>
          <a:xfrm>
            <a:off x="814812" y="226337"/>
            <a:ext cx="1078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Somewhat remarkably, this simple model captures much of the behavior of low-abundance Kraken taxa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F961B8-8425-F719-5D9B-57D0FCB6219A}"/>
              </a:ext>
            </a:extLst>
          </p:cNvPr>
          <p:cNvSpPr/>
          <p:nvPr/>
        </p:nvSpPr>
        <p:spPr>
          <a:xfrm>
            <a:off x="2969819" y="869133"/>
            <a:ext cx="4704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5E61-7164-12F5-85E2-98FF192EDCFF}"/>
              </a:ext>
            </a:extLst>
          </p:cNvPr>
          <p:cNvSpPr/>
          <p:nvPr/>
        </p:nvSpPr>
        <p:spPr>
          <a:xfrm>
            <a:off x="5024486" y="6127422"/>
            <a:ext cx="2498103" cy="397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F4666-48AF-FB6B-ECBD-AA95943DBF0D}"/>
              </a:ext>
            </a:extLst>
          </p:cNvPr>
          <p:cNvSpPr/>
          <p:nvPr/>
        </p:nvSpPr>
        <p:spPr>
          <a:xfrm>
            <a:off x="2969819" y="2837468"/>
            <a:ext cx="362556" cy="1117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CA46B-EE6B-8BAB-82B9-4E7F82047720}"/>
              </a:ext>
            </a:extLst>
          </p:cNvPr>
          <p:cNvSpPr txBox="1"/>
          <p:nvPr/>
        </p:nvSpPr>
        <p:spPr>
          <a:xfrm>
            <a:off x="4256199" y="5971886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(mean Kraken 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8A27E-EA90-E662-9EF4-114FDD483C8F}"/>
              </a:ext>
            </a:extLst>
          </p:cNvPr>
          <p:cNvSpPr txBox="1"/>
          <p:nvPr/>
        </p:nvSpPr>
        <p:spPr>
          <a:xfrm>
            <a:off x="2526383" y="3163383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Rho</a:t>
            </a:r>
          </a:p>
        </p:txBody>
      </p:sp>
    </p:spTree>
    <p:extLst>
      <p:ext uri="{BB962C8B-B14F-4D97-AF65-F5344CB8AC3E}">
        <p14:creationId xmlns:p14="http://schemas.microsoft.com/office/powerpoint/2010/main" val="323188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5B1B75-50AA-7F87-45E8-94510902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19" y="184666"/>
            <a:ext cx="3520373" cy="3503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E1D62-948F-0B9E-A0A5-22FA56DF1CEF}"/>
              </a:ext>
            </a:extLst>
          </p:cNvPr>
          <p:cNvSpPr txBox="1"/>
          <p:nvPr/>
        </p:nvSpPr>
        <p:spPr>
          <a:xfrm>
            <a:off x="2668948" y="-36215"/>
            <a:ext cx="598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constant error rate fits three of four datasets very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36E17-B4CB-DCAD-06C1-E2E8DF31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44" y="3672568"/>
            <a:ext cx="3222522" cy="3139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F91BD-ABE4-99CD-1EA4-5C723F9DD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666" y="339883"/>
            <a:ext cx="3520373" cy="3377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E92DA-CB8B-5293-E43B-5A0A8CEF3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31" y="3562326"/>
            <a:ext cx="3222522" cy="324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0686D-6A34-B5EE-4729-5F32178E20EA}"/>
              </a:ext>
            </a:extLst>
          </p:cNvPr>
          <p:cNvSpPr/>
          <p:nvPr/>
        </p:nvSpPr>
        <p:spPr>
          <a:xfrm>
            <a:off x="1262309" y="339883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BA5A2-47F7-CBE8-38E8-6D19939A09D7}"/>
              </a:ext>
            </a:extLst>
          </p:cNvPr>
          <p:cNvSpPr/>
          <p:nvPr/>
        </p:nvSpPr>
        <p:spPr>
          <a:xfrm>
            <a:off x="5309257" y="333116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51EBD-44FA-A11B-20D3-C3D14498E578}"/>
              </a:ext>
            </a:extLst>
          </p:cNvPr>
          <p:cNvSpPr/>
          <p:nvPr/>
        </p:nvSpPr>
        <p:spPr>
          <a:xfrm>
            <a:off x="1471643" y="3764711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7E76B-25C0-AB9D-DA27-00EDEA83A38B}"/>
              </a:ext>
            </a:extLst>
          </p:cNvPr>
          <p:cNvSpPr/>
          <p:nvPr/>
        </p:nvSpPr>
        <p:spPr>
          <a:xfrm>
            <a:off x="5345292" y="3555147"/>
            <a:ext cx="418669" cy="288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6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8C023F-81EF-1A42-8FCE-6D49CF9F9977}"/>
              </a:ext>
            </a:extLst>
          </p:cNvPr>
          <p:cNvSpPr txBox="1"/>
          <p:nvPr/>
        </p:nvSpPr>
        <p:spPr>
          <a:xfrm>
            <a:off x="1140737" y="-4993"/>
            <a:ext cx="92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explain much of the prevalence relationship from Kraken with our Poisson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(alas, with a different background error rate….)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F48FA3-5C18-1ECE-335B-0322B533CD9D}"/>
              </a:ext>
            </a:extLst>
          </p:cNvPr>
          <p:cNvGrpSpPr/>
          <p:nvPr/>
        </p:nvGrpSpPr>
        <p:grpSpPr>
          <a:xfrm>
            <a:off x="2913240" y="714802"/>
            <a:ext cx="6514088" cy="5857592"/>
            <a:chOff x="5175672" y="620533"/>
            <a:chExt cx="6514088" cy="58575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BA099B-1DBE-54CC-68D7-35C3A7F9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8681" y="620533"/>
              <a:ext cx="6111079" cy="585759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6FBCA7-13A4-0C78-290F-394691A94150}"/>
                </a:ext>
              </a:extLst>
            </p:cNvPr>
            <p:cNvSpPr/>
            <p:nvPr/>
          </p:nvSpPr>
          <p:spPr>
            <a:xfrm>
              <a:off x="5410986" y="2323707"/>
              <a:ext cx="364574" cy="2557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82BA7-7C99-8391-0B33-C7DB91FD8AA6}"/>
                </a:ext>
              </a:extLst>
            </p:cNvPr>
            <p:cNvSpPr txBox="1"/>
            <p:nvPr/>
          </p:nvSpPr>
          <p:spPr>
            <a:xfrm rot="16200000">
              <a:off x="3045441" y="3110846"/>
              <a:ext cx="4783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Percent of non-zero samples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6945FA-DB65-8328-4E51-3FD02419945F}"/>
                </a:ext>
              </a:extLst>
            </p:cNvPr>
            <p:cNvSpPr/>
            <p:nvPr/>
          </p:nvSpPr>
          <p:spPr>
            <a:xfrm>
              <a:off x="5868186" y="919113"/>
              <a:ext cx="141402" cy="5203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CB1847-6C33-8B05-EDC9-C5A263743C89}"/>
                </a:ext>
              </a:extLst>
            </p:cNvPr>
            <p:cNvSpPr txBox="1"/>
            <p:nvPr/>
          </p:nvSpPr>
          <p:spPr>
            <a:xfrm>
              <a:off x="5671964" y="283762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B9999-68D4-2C41-F793-8EC5C675CBE9}"/>
                </a:ext>
              </a:extLst>
            </p:cNvPr>
            <p:cNvSpPr txBox="1"/>
            <p:nvPr/>
          </p:nvSpPr>
          <p:spPr>
            <a:xfrm>
              <a:off x="5671964" y="191993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E12896-E2BF-E2FD-9461-D08AF9F3AAA9}"/>
                </a:ext>
              </a:extLst>
            </p:cNvPr>
            <p:cNvSpPr txBox="1"/>
            <p:nvPr/>
          </p:nvSpPr>
          <p:spPr>
            <a:xfrm>
              <a:off x="5671964" y="461599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ADC4EA-DE9E-217F-A882-EE8410B259EE}"/>
                </a:ext>
              </a:extLst>
            </p:cNvPr>
            <p:cNvSpPr txBox="1"/>
            <p:nvPr/>
          </p:nvSpPr>
          <p:spPr>
            <a:xfrm>
              <a:off x="5671964" y="372087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E943C7-EB5C-EE2F-BF57-5AE031BC63A3}"/>
                </a:ext>
              </a:extLst>
            </p:cNvPr>
            <p:cNvSpPr txBox="1"/>
            <p:nvPr/>
          </p:nvSpPr>
          <p:spPr>
            <a:xfrm>
              <a:off x="5613454" y="985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E73C85-00A9-8B98-39AD-02B5D46E0EBC}"/>
                </a:ext>
              </a:extLst>
            </p:cNvPr>
            <p:cNvSpPr txBox="1"/>
            <p:nvPr/>
          </p:nvSpPr>
          <p:spPr>
            <a:xfrm>
              <a:off x="5744612" y="55240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A2E7F1-A306-E180-555F-515FB7C86CC9}"/>
                </a:ext>
              </a:extLst>
            </p:cNvPr>
            <p:cNvSpPr/>
            <p:nvPr/>
          </p:nvSpPr>
          <p:spPr>
            <a:xfrm>
              <a:off x="6183984" y="6056722"/>
              <a:ext cx="5505776" cy="176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19BC18-8F46-AC1D-4716-51EE4096CA5D}"/>
                </a:ext>
              </a:extLst>
            </p:cNvPr>
            <p:cNvSpPr txBox="1"/>
            <p:nvPr/>
          </p:nvSpPr>
          <p:spPr>
            <a:xfrm>
              <a:off x="6255229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D9D9D0-86A1-A344-FFC0-DDE5EAE92AA8}"/>
                </a:ext>
              </a:extLst>
            </p:cNvPr>
            <p:cNvSpPr txBox="1"/>
            <p:nvPr/>
          </p:nvSpPr>
          <p:spPr>
            <a:xfrm>
              <a:off x="746657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9177A1-97CA-6A04-4B2A-0EA88AE99D92}"/>
                </a:ext>
              </a:extLst>
            </p:cNvPr>
            <p:cNvSpPr txBox="1"/>
            <p:nvPr/>
          </p:nvSpPr>
          <p:spPr>
            <a:xfrm>
              <a:off x="8682631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7292C9-A6B2-D758-29C2-37DD8CDE349A}"/>
                </a:ext>
              </a:extLst>
            </p:cNvPr>
            <p:cNvSpPr txBox="1"/>
            <p:nvPr/>
          </p:nvSpPr>
          <p:spPr>
            <a:xfrm>
              <a:off x="9908114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01A1F4-BF2C-6FCC-7538-82C642E85BCA}"/>
                </a:ext>
              </a:extLst>
            </p:cNvPr>
            <p:cNvSpPr txBox="1"/>
            <p:nvPr/>
          </p:nvSpPr>
          <p:spPr>
            <a:xfrm>
              <a:off x="11194872" y="5907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DEEBB4-52DE-F97A-E74B-51BD8457A28C}"/>
              </a:ext>
            </a:extLst>
          </p:cNvPr>
          <p:cNvSpPr/>
          <p:nvPr/>
        </p:nvSpPr>
        <p:spPr>
          <a:xfrm>
            <a:off x="5505828" y="6426323"/>
            <a:ext cx="2139854" cy="247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6FDD0F-CE93-AA2D-2635-30A8236D0DE8}"/>
              </a:ext>
            </a:extLst>
          </p:cNvPr>
          <p:cNvSpPr/>
          <p:nvPr/>
        </p:nvSpPr>
        <p:spPr>
          <a:xfrm>
            <a:off x="3949797" y="1074882"/>
            <a:ext cx="5264378" cy="4912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79DB3DFF-B984-106E-DB3C-11CBB6F777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54017"/>
              </p:ext>
            </p:extLst>
          </p:nvPr>
        </p:nvGraphicFramePr>
        <p:xfrm>
          <a:off x="3921552" y="1157327"/>
          <a:ext cx="5251797" cy="4830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52120" imgH="5749200" progId="PBrush">
                  <p:embed/>
                </p:oleObj>
              </mc:Choice>
              <mc:Fallback>
                <p:oleObj name="Bitmap Image" r:id="rId3" imgW="6252120" imgH="5749200" progId="PBrush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33A79349-C72A-2988-8D47-F7AEA06923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1552" y="1157327"/>
                        <a:ext cx="5251797" cy="4830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4C9107C-201E-E285-AA27-4BB5CEAC3CCC}"/>
              </a:ext>
            </a:extLst>
          </p:cNvPr>
          <p:cNvSpPr txBox="1"/>
          <p:nvPr/>
        </p:nvSpPr>
        <p:spPr>
          <a:xfrm>
            <a:off x="5032774" y="6294692"/>
            <a:ext cx="37064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Log 10 ( abundance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03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52220-22AD-20BB-46B9-27F78B2FD7D2}"/>
              </a:ext>
            </a:extLst>
          </p:cNvPr>
          <p:cNvSpPr txBox="1"/>
          <p:nvPr/>
        </p:nvSpPr>
        <p:spPr>
          <a:xfrm>
            <a:off x="760496" y="857089"/>
            <a:ext cx="1064906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from 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classifiers of WGS can be well modeled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Poisson distribution with no biology in the null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Spurious correlations can be problematic for network analysis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abundance taxa with high correlations to high abundance taxa should be independently confirmed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being actually present and not “phantom”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Filtering thresholds for WGS datasets should be set from abundance (not prevalence!)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Mis-classification events become more likely as sequencing depth and database density increase!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models may allow us to capture background expectations and evaluate null hypotheses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a given observation of a taxa can be explained by background error rate calculations…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such a model for 16S ASVs and are working towards that in WGS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49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B17A6-AB3B-EE89-2534-7938C8E2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0" y="314127"/>
            <a:ext cx="10763250" cy="4695825"/>
          </a:xfrm>
          <a:prstGeom prst="rect">
            <a:avLst/>
          </a:prstGeom>
        </p:spPr>
      </p:pic>
      <p:pic>
        <p:nvPicPr>
          <p:cNvPr id="1026" name="Picture 2" descr="Anh Moss | Fodor Lab | UNC Charlotte">
            <a:extLst>
              <a:ext uri="{FF2B5EF4-FFF2-40B4-BE49-F238E27FC236}">
                <a16:creationId xmlns:a16="http://schemas.microsoft.com/office/drawing/2014/main" id="{1EEF31A3-9DA8-F62B-1659-FD3D9A8F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79" y="3651015"/>
            <a:ext cx="1256907" cy="12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319EB7A-C77A-3A7E-1DE8-121E7E0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3619" y="5265141"/>
            <a:ext cx="2185988" cy="55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0B48DA-D2A9-B566-BFCE-67EA8690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779" y="5320505"/>
            <a:ext cx="1053529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Arthritis Foundation Logo">
            <a:extLst>
              <a:ext uri="{FF2B5EF4-FFF2-40B4-BE49-F238E27FC236}">
                <a16:creationId xmlns:a16="http://schemas.microsoft.com/office/drawing/2014/main" id="{4205E4D3-BBAE-3345-72C8-5E957F22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32" y="5265141"/>
            <a:ext cx="2095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Science Foundation - Wikipedia">
            <a:extLst>
              <a:ext uri="{FF2B5EF4-FFF2-40B4-BE49-F238E27FC236}">
                <a16:creationId xmlns:a16="http://schemas.microsoft.com/office/drawing/2014/main" id="{E6328F36-1E77-DAC7-703F-DBAD3805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25" y="5016822"/>
            <a:ext cx="1593232" cy="16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8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F72C-6F11-E594-FA28-4DDA6BDB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F234-2885-A36B-E685-7D676D48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7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7616-E795-5CB5-C606-DF7EB8C4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62EA-E5B8-9C45-5C11-D6654835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384E35-ECEF-890F-C396-23B31F596A71}"/>
              </a:ext>
            </a:extLst>
          </p:cNvPr>
          <p:cNvSpPr txBox="1"/>
          <p:nvPr/>
        </p:nvSpPr>
        <p:spPr>
          <a:xfrm>
            <a:off x="1371600" y="378230"/>
            <a:ext cx="860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 vs. p-value plots examine an expectation of common inference from two pipelines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455FE-8633-B5F5-5743-EBE64816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221" y="5725440"/>
            <a:ext cx="5559466" cy="1063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97E411-095F-FB84-2FC6-0BE2B3916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038" y="1330978"/>
            <a:ext cx="1767705" cy="1965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25327D-D93D-1E18-343E-1B7C916E0961}"/>
              </a:ext>
            </a:extLst>
          </p:cNvPr>
          <p:cNvSpPr txBox="1"/>
          <p:nvPr/>
        </p:nvSpPr>
        <p:spPr>
          <a:xfrm>
            <a:off x="8454042" y="3377339"/>
            <a:ext cx="136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Ivory Blakley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2EFAB-DD5A-925E-D4AE-E7C9EDB2D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E8D81A-F3D5-6EB2-DE12-CF814CB75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14" y="1330978"/>
            <a:ext cx="2852330" cy="2874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B66AFA-CE98-B117-3CCD-B64D7DB26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0"/>
            <a:ext cx="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76FBE2-E48D-8A75-5DF1-1214E30B6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0"/>
            <a:ext cx="1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FA450E-7A58-5D9D-8427-BBB117E2B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0"/>
            <a:ext cx="1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9074A7-2FA3-E63C-EFB2-1039FBF448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0"/>
            <a:ext cx="1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9C56AB-0225-41BE-1007-542E4D02D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9" y="0"/>
            <a:ext cx="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6493E5-EA7C-44C7-74DA-AB79E585FC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8476" y="1278566"/>
            <a:ext cx="2906386" cy="36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82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916008-D4BF-6D6E-AB02-713A363C7B2F}"/>
              </a:ext>
            </a:extLst>
          </p:cNvPr>
          <p:cNvSpPr txBox="1"/>
          <p:nvPr/>
        </p:nvSpPr>
        <p:spPr>
          <a:xfrm>
            <a:off x="1013991" y="9061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Metaphlan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agree on high-abundance taxa but not on low-abundance taxa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D30BE-574A-2E4E-77F1-6838A852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71" y="687768"/>
            <a:ext cx="6404035" cy="5934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FCBB10-EA66-C985-D802-359D376B4123}"/>
              </a:ext>
            </a:extLst>
          </p:cNvPr>
          <p:cNvSpPr txBox="1"/>
          <p:nvPr/>
        </p:nvSpPr>
        <p:spPr>
          <a:xfrm>
            <a:off x="1222221" y="334982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Kraken finds not only more taxa but more taxa significantly associated with metadata</a:t>
            </a:r>
          </a:p>
        </p:txBody>
      </p:sp>
    </p:spTree>
    <p:extLst>
      <p:ext uri="{BB962C8B-B14F-4D97-AF65-F5344CB8AC3E}">
        <p14:creationId xmlns:p14="http://schemas.microsoft.com/office/powerpoint/2010/main" val="17176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2BD588-1923-6D20-AAD5-D4BB8EB37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53" y="5508623"/>
            <a:ext cx="5559466" cy="106351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DC126A-3E2F-D349-3AA5-8C79D9DC9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135" y="437553"/>
            <a:ext cx="1315882" cy="13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36BE5-339E-7B93-2EC6-1792B7A12012}"/>
              </a:ext>
            </a:extLst>
          </p:cNvPr>
          <p:cNvSpPr txBox="1"/>
          <p:nvPr/>
        </p:nvSpPr>
        <p:spPr>
          <a:xfrm>
            <a:off x="10573135" y="1779582"/>
            <a:ext cx="3264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Farnaz </a:t>
            </a:r>
            <a:r>
              <a:rPr lang="en-US" dirty="0" err="1"/>
              <a:t>Fouladi</a:t>
            </a:r>
            <a:endParaRPr lang="en-US" dirty="0"/>
          </a:p>
        </p:txBody>
      </p:sp>
      <p:pic>
        <p:nvPicPr>
          <p:cNvPr id="9" name="Picture 2" descr="Ian Carroll">
            <a:extLst>
              <a:ext uri="{FF2B5EF4-FFF2-40B4-BE49-F238E27FC236}">
                <a16:creationId xmlns:a16="http://schemas.microsoft.com/office/drawing/2014/main" id="{F0EB927A-2401-6F1C-8EC9-2BC360117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015" y="2415323"/>
            <a:ext cx="1459420" cy="14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CADF2B-2C59-CF1C-5236-D6FC09A22318}"/>
              </a:ext>
            </a:extLst>
          </p:cNvPr>
          <p:cNvSpPr txBox="1"/>
          <p:nvPr/>
        </p:nvSpPr>
        <p:spPr>
          <a:xfrm>
            <a:off x="10734631" y="4157914"/>
            <a:ext cx="122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Ian Carroll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49A1F0-69C8-ED60-CE59-F724AE915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35" y="1146691"/>
            <a:ext cx="8108406" cy="40107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C65299-B698-D4B9-2548-A5E2CA96F6D3}"/>
              </a:ext>
            </a:extLst>
          </p:cNvPr>
          <p:cNvSpPr txBox="1"/>
          <p:nvPr/>
        </p:nvSpPr>
        <p:spPr>
          <a:xfrm>
            <a:off x="457203" y="358219"/>
            <a:ext cx="987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examine expectation of common inference across difference cohorts in the same study</a:t>
            </a:r>
          </a:p>
        </p:txBody>
      </p:sp>
    </p:spTree>
    <p:extLst>
      <p:ext uri="{BB962C8B-B14F-4D97-AF65-F5344CB8AC3E}">
        <p14:creationId xmlns:p14="http://schemas.microsoft.com/office/powerpoint/2010/main" val="408378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F9D505-0C5A-4429-126E-870136CA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9" y="1681803"/>
            <a:ext cx="7398285" cy="3762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D1017-AD9D-4410-3238-341515DFC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020" y="1541280"/>
            <a:ext cx="2140843" cy="3543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CB35FA-C9FA-D636-DFE3-3B4DB7B7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7" y="208927"/>
            <a:ext cx="7472067" cy="1005087"/>
          </a:xfrm>
          <a:prstGeom prst="rect">
            <a:avLst/>
          </a:prstGeom>
        </p:spPr>
      </p:pic>
      <p:pic>
        <p:nvPicPr>
          <p:cNvPr id="1026" name="Picture 2" descr="800+ &quot;Sorgen&quot; profiles | LinkedIn">
            <a:extLst>
              <a:ext uri="{FF2B5EF4-FFF2-40B4-BE49-F238E27FC236}">
                <a16:creationId xmlns:a16="http://schemas.microsoft.com/office/drawing/2014/main" id="{FDF3B8EF-79DC-5AC5-6940-E14FB55EB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12" y="2674774"/>
            <a:ext cx="1544818" cy="15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77D204-2CB7-22A4-8459-FE184F68F4D7}"/>
              </a:ext>
            </a:extLst>
          </p:cNvPr>
          <p:cNvSpPr txBox="1"/>
          <p:nvPr/>
        </p:nvSpPr>
        <p:spPr>
          <a:xfrm>
            <a:off x="10261076" y="4312765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Alicia </a:t>
            </a:r>
            <a:r>
              <a:rPr lang="en-US" dirty="0" err="1"/>
              <a:t>Sorgen</a:t>
            </a:r>
            <a:endParaRPr lang="en-US" dirty="0"/>
          </a:p>
        </p:txBody>
      </p:sp>
      <p:pic>
        <p:nvPicPr>
          <p:cNvPr id="1028" name="Picture 4" descr="Dr. Stephanie Engel">
            <a:extLst>
              <a:ext uri="{FF2B5EF4-FFF2-40B4-BE49-F238E27FC236}">
                <a16:creationId xmlns:a16="http://schemas.microsoft.com/office/drawing/2014/main" id="{23CE86C4-AA85-30CA-DCA5-063F73FF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033" y="4850386"/>
            <a:ext cx="1544818" cy="14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15168F-7A17-2878-A2CB-3D473B5129DD}"/>
              </a:ext>
            </a:extLst>
          </p:cNvPr>
          <p:cNvSpPr txBox="1"/>
          <p:nvPr/>
        </p:nvSpPr>
        <p:spPr>
          <a:xfrm>
            <a:off x="10271203" y="6495070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Stephanie Engel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1F56B26-39CF-2484-09F0-8463D25D2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12" y="460573"/>
            <a:ext cx="1541026" cy="141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C81D7C-9911-79D7-73A6-FEED5DDF0DB3}"/>
              </a:ext>
            </a:extLst>
          </p:cNvPr>
          <p:cNvSpPr txBox="1"/>
          <p:nvPr/>
        </p:nvSpPr>
        <p:spPr>
          <a:xfrm>
            <a:off x="10354093" y="200493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</p:spTree>
    <p:extLst>
      <p:ext uri="{BB962C8B-B14F-4D97-AF65-F5344CB8AC3E}">
        <p14:creationId xmlns:p14="http://schemas.microsoft.com/office/powerpoint/2010/main" val="325853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3E8799-2A0F-5211-31EA-9F4762577B97}"/>
              </a:ext>
            </a:extLst>
          </p:cNvPr>
          <p:cNvSpPr txBox="1"/>
          <p:nvPr/>
        </p:nvSpPr>
        <p:spPr>
          <a:xfrm>
            <a:off x="1101436" y="26534"/>
            <a:ext cx="936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study populations can yield opposite results from microbiome association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DAE30-46E8-89DC-DAA6-AE1B6025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83" y="932134"/>
            <a:ext cx="7472067" cy="1005087"/>
          </a:xfrm>
          <a:prstGeom prst="rect">
            <a:avLst/>
          </a:prstGeom>
        </p:spPr>
      </p:pic>
      <p:pic>
        <p:nvPicPr>
          <p:cNvPr id="6" name="Picture 2" descr="800+ &quot;Sorgen&quot; profiles | LinkedIn">
            <a:extLst>
              <a:ext uri="{FF2B5EF4-FFF2-40B4-BE49-F238E27FC236}">
                <a16:creationId xmlns:a16="http://schemas.microsoft.com/office/drawing/2014/main" id="{5ABBBD8F-6E7B-DE9E-9A91-20D98B1D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12" y="2674774"/>
            <a:ext cx="1544818" cy="15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417F3C-3C60-5B46-E1EE-0425C13D42A8}"/>
              </a:ext>
            </a:extLst>
          </p:cNvPr>
          <p:cNvSpPr txBox="1"/>
          <p:nvPr/>
        </p:nvSpPr>
        <p:spPr>
          <a:xfrm>
            <a:off x="10261076" y="4312765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Alicia </a:t>
            </a:r>
            <a:r>
              <a:rPr lang="en-US" dirty="0" err="1"/>
              <a:t>Sorgen</a:t>
            </a:r>
            <a:endParaRPr lang="en-US" dirty="0"/>
          </a:p>
        </p:txBody>
      </p:sp>
      <p:pic>
        <p:nvPicPr>
          <p:cNvPr id="8" name="Picture 4" descr="Dr. Stephanie Engel">
            <a:extLst>
              <a:ext uri="{FF2B5EF4-FFF2-40B4-BE49-F238E27FC236}">
                <a16:creationId xmlns:a16="http://schemas.microsoft.com/office/drawing/2014/main" id="{F0C02DB4-3C22-61E4-3D67-EFA751D2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033" y="4850386"/>
            <a:ext cx="1544818" cy="14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EE188B-1490-6197-DCA0-75B84DFFE47F}"/>
              </a:ext>
            </a:extLst>
          </p:cNvPr>
          <p:cNvSpPr txBox="1"/>
          <p:nvPr/>
        </p:nvSpPr>
        <p:spPr>
          <a:xfrm>
            <a:off x="10271203" y="6495070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Stephanie Engel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1F6D253-5F17-ECCA-18E1-926CA345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12" y="460573"/>
            <a:ext cx="1541026" cy="141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7B2FFB-88C6-2463-23EE-0B0D016D93BF}"/>
              </a:ext>
            </a:extLst>
          </p:cNvPr>
          <p:cNvSpPr txBox="1"/>
          <p:nvPr/>
        </p:nvSpPr>
        <p:spPr>
          <a:xfrm>
            <a:off x="10354093" y="200493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 Sun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EBFE64-4FB1-07E0-BC95-31E702A1E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585" y="2133428"/>
            <a:ext cx="5251306" cy="44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7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2467</Words>
  <Application>Microsoft Office PowerPoint</Application>
  <PresentationFormat>Widescreen</PresentationFormat>
  <Paragraphs>360</Paragraphs>
  <Slides>60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Gotham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Anthony Fodor</cp:lastModifiedBy>
  <cp:revision>209</cp:revision>
  <dcterms:created xsi:type="dcterms:W3CDTF">2022-08-21T18:31:51Z</dcterms:created>
  <dcterms:modified xsi:type="dcterms:W3CDTF">2023-10-04T20:14:48Z</dcterms:modified>
</cp:coreProperties>
</file>